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364" r:id="rId2"/>
    <p:sldId id="292" r:id="rId3"/>
    <p:sldId id="453" r:id="rId4"/>
    <p:sldId id="452" r:id="rId5"/>
    <p:sldId id="454" r:id="rId6"/>
    <p:sldId id="455" r:id="rId7"/>
    <p:sldId id="456" r:id="rId8"/>
    <p:sldId id="457" r:id="rId9"/>
    <p:sldId id="1787" r:id="rId10"/>
    <p:sldId id="1798" r:id="rId11"/>
    <p:sldId id="1800" r:id="rId12"/>
    <p:sldId id="1801" r:id="rId13"/>
    <p:sldId id="1802" r:id="rId14"/>
    <p:sldId id="1803" r:id="rId15"/>
    <p:sldId id="1804" r:id="rId16"/>
    <p:sldId id="1805" r:id="rId17"/>
    <p:sldId id="1786" r:id="rId18"/>
    <p:sldId id="1780" r:id="rId19"/>
    <p:sldId id="1806" r:id="rId20"/>
    <p:sldId id="1785" r:id="rId21"/>
    <p:sldId id="1808" r:id="rId22"/>
    <p:sldId id="1769" r:id="rId23"/>
    <p:sldId id="1768" r:id="rId24"/>
    <p:sldId id="1771" r:id="rId25"/>
    <p:sldId id="1772" r:id="rId26"/>
    <p:sldId id="1770" r:id="rId27"/>
    <p:sldId id="1807" r:id="rId28"/>
    <p:sldId id="1784" r:id="rId29"/>
    <p:sldId id="1773" r:id="rId30"/>
    <p:sldId id="1783" r:id="rId31"/>
    <p:sldId id="1788" r:id="rId32"/>
    <p:sldId id="451" r:id="rId33"/>
    <p:sldId id="3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ffen Rochel" initials="SR" lastIdx="13" clrIdx="0">
    <p:extLst>
      <p:ext uri="{19B8F6BF-5375-455C-9EA6-DF929625EA0E}">
        <p15:presenceInfo xmlns:p15="http://schemas.microsoft.com/office/powerpoint/2012/main" userId="Steffen Roch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5A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38" autoAdjust="0"/>
    <p:restoredTop sz="90945" autoAdjust="0"/>
  </p:normalViewPr>
  <p:slideViewPr>
    <p:cSldViewPr snapToGrid="0">
      <p:cViewPr varScale="1">
        <p:scale>
          <a:sx n="119" d="100"/>
          <a:sy n="119" d="100"/>
        </p:scale>
        <p:origin x="816"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49A95-4837-4C46-99D1-0D4A131B7EB6}" type="datetimeFigureOut">
              <a:rPr lang="en-US" smtClean="0"/>
              <a:t>10/21/19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33ED36-274F-43BF-A042-C857500FBB88}" type="slidenum">
              <a:rPr lang="en-US" smtClean="0"/>
              <a:t>‹#›</a:t>
            </a:fld>
            <a:endParaRPr lang="en-US"/>
          </a:p>
        </p:txBody>
      </p:sp>
    </p:spTree>
    <p:extLst>
      <p:ext uri="{BB962C8B-B14F-4D97-AF65-F5344CB8AC3E}">
        <p14:creationId xmlns:p14="http://schemas.microsoft.com/office/powerpoint/2010/main" val="2636370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helaziestprogrammer.com/sharrington/math-of-machine-learning/gradient-descent-learning-rate-too-high"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rxiv.org/pdf/1503.02531.pdf"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pdf/1706.02677.pd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dirty="0">
                <a:solidFill>
                  <a:schemeClr val="tx1"/>
                </a:solidFill>
                <a:effectLst/>
                <a:latin typeface="Amazon Ember Regular" charset="0"/>
                <a:ea typeface="+mn-ea"/>
                <a:cs typeface="+mn-cs"/>
              </a:rPr>
              <a:t>First call deck for a high level introduction to Apache </a:t>
            </a:r>
            <a:r>
              <a:rPr lang="en-US" sz="1000" b="0" i="0" kern="1200" dirty="0" err="1">
                <a:solidFill>
                  <a:schemeClr val="tx1"/>
                </a:solidFill>
                <a:effectLst/>
                <a:latin typeface="Amazon Ember Regular" charset="0"/>
                <a:ea typeface="+mn-ea"/>
                <a:cs typeface="+mn-cs"/>
              </a:rPr>
              <a:t>MXNet</a:t>
            </a:r>
            <a:r>
              <a:rPr lang="en-US" sz="1000" b="0" i="0" kern="1200" dirty="0">
                <a:solidFill>
                  <a:schemeClr val="tx1"/>
                </a:solidFill>
                <a:effectLst/>
                <a:latin typeface="Amazon Ember Regular" charset="0"/>
                <a:ea typeface="+mn-ea"/>
                <a:cs typeface="+mn-cs"/>
              </a:rPr>
              <a:t>. </a:t>
            </a: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815678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17</a:t>
            </a:fld>
            <a:endParaRPr lang="en-IN"/>
          </a:p>
        </p:txBody>
      </p:sp>
    </p:spTree>
    <p:extLst>
      <p:ext uri="{BB962C8B-B14F-4D97-AF65-F5344CB8AC3E}">
        <p14:creationId xmlns:p14="http://schemas.microsoft.com/office/powerpoint/2010/main" val="1860829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 4-1.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Tweaks :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-B </a:t>
            </a:r>
            <a:endParaRPr lang="en-US" dirty="0">
              <a:effectLst/>
            </a:endParaRP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  Torch </a:t>
            </a:r>
            <a:r>
              <a:rPr lang="ko-KR" altLang="en-US" sz="1100" kern="1200" dirty="0">
                <a:solidFill>
                  <a:schemeClr val="tx1"/>
                </a:solidFill>
                <a:effectLst/>
                <a:latin typeface="+mn-lt"/>
                <a:ea typeface="+mn-ea"/>
                <a:cs typeface="+mn-cs"/>
              </a:rPr>
              <a:t>버전으로 처음 등장했으며</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다양한 곳에서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구현체로 사용되고 있음 </a:t>
            </a:r>
            <a:r>
              <a:rPr lang="en-US" altLang="ko-KR" sz="1100"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e.g. TF Official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a:t>
            </a:r>
            <a:endParaRPr lang="en-US" dirty="0">
              <a:effectLst/>
            </a:endParaRPr>
          </a:p>
          <a:p>
            <a:r>
              <a:rPr lang="en-US" sz="1100" kern="1200" dirty="0">
                <a:solidFill>
                  <a:schemeClr val="tx1"/>
                </a:solidFill>
                <a:effectLst/>
                <a:latin typeface="+mn-lt"/>
                <a:ea typeface="+mn-ea"/>
                <a:cs typeface="+mn-cs"/>
              </a:rPr>
              <a:t>-  Down Sampling Block (Bottle Neck)</a:t>
            </a:r>
            <a:r>
              <a:rPr lang="ko-KR" altLang="en-US" sz="1100" kern="1200" dirty="0">
                <a:solidFill>
                  <a:schemeClr val="tx1"/>
                </a:solidFill>
                <a:effectLst/>
                <a:latin typeface="+mn-lt"/>
                <a:ea typeface="+mn-ea"/>
                <a:cs typeface="+mn-cs"/>
              </a:rPr>
              <a:t>이 변경 되었음 </a:t>
            </a:r>
            <a:endParaRPr lang="ko-KR" altLang="en-US" dirty="0">
              <a:effectLst/>
            </a:endParaRPr>
          </a:p>
          <a:p>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Baseline(</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-A)</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Path A</a:t>
            </a:r>
            <a:r>
              <a:rPr lang="ko-KR" altLang="en-US" sz="1100" kern="1200" dirty="0">
                <a:solidFill>
                  <a:schemeClr val="tx1"/>
                </a:solidFill>
                <a:effectLst/>
                <a:latin typeface="+mn-lt"/>
                <a:ea typeface="+mn-ea"/>
                <a:cs typeface="+mn-cs"/>
              </a:rPr>
              <a:t>에서는 정보 </a:t>
            </a:r>
            <a:r>
              <a:rPr lang="ko-KR" altLang="en-US" sz="1100" kern="1200" dirty="0" err="1">
                <a:solidFill>
                  <a:schemeClr val="tx1"/>
                </a:solidFill>
                <a:effectLst/>
                <a:latin typeface="+mn-lt"/>
                <a:ea typeface="+mn-ea"/>
                <a:cs typeface="+mn-cs"/>
              </a:rPr>
              <a:t>손실량이</a:t>
            </a:r>
            <a:r>
              <a:rPr lang="ko-KR" altLang="en-US" sz="1100" kern="1200" dirty="0">
                <a:solidFill>
                  <a:schemeClr val="tx1"/>
                </a:solidFill>
                <a:effectLst/>
                <a:latin typeface="+mn-lt"/>
                <a:ea typeface="+mn-ea"/>
                <a:cs typeface="+mn-cs"/>
              </a:rPr>
              <a:t> 많은데</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Stride</a:t>
            </a:r>
            <a:r>
              <a:rPr lang="ko-KR" altLang="en-US" sz="1100" kern="1200" dirty="0">
                <a:solidFill>
                  <a:schemeClr val="tx1"/>
                </a:solidFill>
                <a:effectLst/>
                <a:latin typeface="+mn-lt"/>
                <a:ea typeface="+mn-ea"/>
                <a:cs typeface="+mn-cs"/>
              </a:rPr>
              <a:t>가 </a:t>
            </a:r>
            <a:r>
              <a:rPr lang="en-US" altLang="ko-KR" sz="1100" kern="1200" dirty="0">
                <a:solidFill>
                  <a:schemeClr val="tx1"/>
                </a:solidFill>
                <a:effectLst/>
                <a:latin typeface="+mn-lt"/>
                <a:ea typeface="+mn-ea"/>
                <a:cs typeface="+mn-cs"/>
              </a:rPr>
              <a:t>2</a:t>
            </a:r>
            <a:r>
              <a:rPr lang="ko-KR" altLang="en-US" sz="1100" kern="1200" dirty="0">
                <a:solidFill>
                  <a:schemeClr val="tx1"/>
                </a:solidFill>
                <a:effectLst/>
                <a:latin typeface="+mn-lt"/>
                <a:ea typeface="+mn-ea"/>
                <a:cs typeface="+mn-cs"/>
              </a:rPr>
              <a:t>인 </a:t>
            </a:r>
            <a:r>
              <a:rPr lang="en-US" altLang="ko-KR" sz="1100" kern="1200" dirty="0">
                <a:solidFill>
                  <a:schemeClr val="tx1"/>
                </a:solidFill>
                <a:effectLst/>
                <a:latin typeface="+mn-lt"/>
                <a:ea typeface="+mn-ea"/>
                <a:cs typeface="+mn-cs"/>
              </a:rPr>
              <a:t>1</a:t>
            </a:r>
            <a:r>
              <a:rPr lang="en-US" sz="1100" kern="1200" dirty="0">
                <a:solidFill>
                  <a:schemeClr val="tx1"/>
                </a:solidFill>
                <a:effectLst/>
                <a:latin typeface="+mn-lt"/>
                <a:ea typeface="+mn-ea"/>
                <a:cs typeface="+mn-cs"/>
              </a:rPr>
              <a:t>x1 Conv</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사용했기 때문 </a:t>
            </a:r>
            <a:endParaRPr lang="ko-KR" altLang="en-US" dirty="0">
              <a:effectLst/>
            </a:endParaRPr>
          </a:p>
          <a:p>
            <a:r>
              <a:rPr lang="en-US" altLang="ko-KR"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-B</a:t>
            </a:r>
            <a:r>
              <a:rPr lang="ko-KR" altLang="en-US" sz="1100" kern="1200" dirty="0">
                <a:solidFill>
                  <a:schemeClr val="tx1"/>
                </a:solidFill>
                <a:effectLst/>
                <a:latin typeface="+mn-lt"/>
                <a:ea typeface="+mn-ea"/>
                <a:cs typeface="+mn-cs"/>
              </a:rPr>
              <a:t>는 </a:t>
            </a:r>
            <a:r>
              <a:rPr lang="en-US" altLang="ko-KR" sz="1100" kern="1200" dirty="0">
                <a:solidFill>
                  <a:schemeClr val="tx1"/>
                </a:solidFill>
                <a:effectLst/>
                <a:latin typeface="+mn-lt"/>
                <a:ea typeface="+mn-ea"/>
                <a:cs typeface="+mn-cs"/>
              </a:rPr>
              <a:t>3</a:t>
            </a:r>
            <a:r>
              <a:rPr lang="en-US" sz="1100" kern="1200" dirty="0">
                <a:solidFill>
                  <a:schemeClr val="tx1"/>
                </a:solidFill>
                <a:effectLst/>
                <a:latin typeface="+mn-lt"/>
                <a:ea typeface="+mn-ea"/>
                <a:cs typeface="+mn-cs"/>
              </a:rPr>
              <a:t>x3 Conv</a:t>
            </a:r>
            <a:r>
              <a:rPr lang="ko-KR" altLang="en-US" sz="1100" kern="1200" dirty="0">
                <a:solidFill>
                  <a:schemeClr val="tx1"/>
                </a:solidFill>
                <a:effectLst/>
                <a:latin typeface="+mn-lt"/>
                <a:ea typeface="+mn-ea"/>
                <a:cs typeface="+mn-cs"/>
              </a:rPr>
              <a:t>에서 </a:t>
            </a:r>
            <a:r>
              <a:rPr lang="en-US" sz="1100" kern="1200" dirty="0">
                <a:solidFill>
                  <a:schemeClr val="tx1"/>
                </a:solidFill>
                <a:effectLst/>
                <a:latin typeface="+mn-lt"/>
                <a:ea typeface="+mn-ea"/>
                <a:cs typeface="+mn-cs"/>
              </a:rPr>
              <a:t>Stride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a:t>
            </a:r>
            <a:r>
              <a:rPr lang="en-US" altLang="ko-KR" sz="1100" kern="1200" dirty="0">
                <a:solidFill>
                  <a:schemeClr val="tx1"/>
                </a:solidFill>
                <a:effectLst/>
                <a:latin typeface="+mn-lt"/>
                <a:ea typeface="+mn-ea"/>
                <a:cs typeface="+mn-cs"/>
              </a:rPr>
              <a:t>2</a:t>
            </a:r>
            <a:r>
              <a:rPr lang="ko-KR" altLang="en-US" sz="1100" kern="1200" dirty="0">
                <a:solidFill>
                  <a:schemeClr val="tx1"/>
                </a:solidFill>
                <a:effectLst/>
                <a:latin typeface="+mn-lt"/>
                <a:ea typeface="+mn-ea"/>
                <a:cs typeface="+mn-cs"/>
              </a:rPr>
              <a:t>로 줘서 </a:t>
            </a:r>
            <a:r>
              <a:rPr lang="en-US" sz="1100" kern="1200" dirty="0">
                <a:solidFill>
                  <a:schemeClr val="tx1"/>
                </a:solidFill>
                <a:effectLst/>
                <a:latin typeface="+mn-lt"/>
                <a:ea typeface="+mn-ea"/>
                <a:cs typeface="+mn-cs"/>
              </a:rPr>
              <a:t>Width, Height</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줄이고</a:t>
            </a:r>
            <a:r>
              <a:rPr lang="en-US" altLang="ko-KR" sz="1100" kern="1200" dirty="0">
                <a:solidFill>
                  <a:schemeClr val="tx1"/>
                </a:solidFill>
                <a:effectLst/>
                <a:latin typeface="+mn-lt"/>
                <a:ea typeface="+mn-ea"/>
                <a:cs typeface="+mn-cs"/>
              </a:rPr>
              <a:t>, 1</a:t>
            </a:r>
            <a:r>
              <a:rPr lang="en-US" sz="1100" kern="1200" dirty="0">
                <a:solidFill>
                  <a:schemeClr val="tx1"/>
                </a:solidFill>
                <a:effectLst/>
                <a:latin typeface="+mn-lt"/>
                <a:ea typeface="+mn-ea"/>
                <a:cs typeface="+mn-cs"/>
              </a:rPr>
              <a:t>x1 Conv</a:t>
            </a:r>
            <a:r>
              <a:rPr lang="ko-KR" altLang="en-US" sz="1100" kern="1200" dirty="0">
                <a:solidFill>
                  <a:schemeClr val="tx1"/>
                </a:solidFill>
                <a:effectLst/>
                <a:latin typeface="+mn-lt"/>
                <a:ea typeface="+mn-ea"/>
                <a:cs typeface="+mn-cs"/>
              </a:rPr>
              <a:t>는 정말 </a:t>
            </a:r>
            <a:r>
              <a:rPr lang="en-US" sz="1100" kern="1200" dirty="0">
                <a:solidFill>
                  <a:schemeClr val="tx1"/>
                </a:solidFill>
                <a:effectLst/>
                <a:latin typeface="+mn-lt"/>
                <a:ea typeface="+mn-ea"/>
                <a:cs typeface="+mn-cs"/>
              </a:rPr>
              <a:t>Channel Size</a:t>
            </a:r>
            <a:r>
              <a:rPr lang="ko-KR" altLang="en-US" sz="1100" kern="1200" dirty="0">
                <a:solidFill>
                  <a:schemeClr val="tx1"/>
                </a:solidFill>
                <a:effectLst/>
                <a:latin typeface="+mn-lt"/>
                <a:ea typeface="+mn-ea"/>
                <a:cs typeface="+mn-cs"/>
              </a:rPr>
              <a:t>만 변경하는 용도로 사용 </a:t>
            </a:r>
            <a:endParaRPr lang="ko-KR" altLang="en-US" dirty="0">
              <a:effectLst/>
            </a:endParaRPr>
          </a:p>
          <a:p>
            <a:endParaRPr lang="en-US" dirty="0"/>
          </a:p>
          <a:p>
            <a:r>
              <a:rPr lang="en-US" sz="1100" kern="1200" dirty="0">
                <a:solidFill>
                  <a:schemeClr val="tx1"/>
                </a:solidFill>
                <a:effectLst/>
                <a:latin typeface="+mn-lt"/>
                <a:ea typeface="+mn-ea"/>
                <a:cs typeface="+mn-cs"/>
              </a:rPr>
              <a:t>◎ 4-1.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Tweaks :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-C </a:t>
            </a:r>
            <a:endParaRPr lang="en-US" dirty="0">
              <a:effectLst/>
            </a:endParaRPr>
          </a:p>
          <a:p>
            <a:r>
              <a:rPr lang="en-US" sz="1100" kern="1200" dirty="0">
                <a:solidFill>
                  <a:schemeClr val="tx1"/>
                </a:solidFill>
                <a:effectLst/>
                <a:latin typeface="+mn-lt"/>
                <a:ea typeface="+mn-ea"/>
                <a:cs typeface="+mn-cs"/>
              </a:rPr>
              <a:t>-  Inception-V2 </a:t>
            </a:r>
            <a:r>
              <a:rPr lang="ko-KR" altLang="en-US" sz="1100" kern="1200" dirty="0">
                <a:solidFill>
                  <a:schemeClr val="tx1"/>
                </a:solidFill>
                <a:effectLst/>
                <a:latin typeface="+mn-lt"/>
                <a:ea typeface="+mn-ea"/>
                <a:cs typeface="+mn-cs"/>
              </a:rPr>
              <a:t>에서 </a:t>
            </a:r>
            <a:r>
              <a:rPr lang="en-US" altLang="ko-KR" sz="1100" kern="1200" dirty="0">
                <a:solidFill>
                  <a:schemeClr val="tx1"/>
                </a:solidFill>
                <a:effectLst/>
                <a:latin typeface="+mn-lt"/>
                <a:ea typeface="+mn-ea"/>
                <a:cs typeface="+mn-cs"/>
              </a:rPr>
              <a:t>5</a:t>
            </a:r>
            <a:r>
              <a:rPr lang="en-US" sz="1100" kern="1200" dirty="0">
                <a:solidFill>
                  <a:schemeClr val="tx1"/>
                </a:solidFill>
                <a:effectLst/>
                <a:latin typeface="+mn-lt"/>
                <a:ea typeface="+mn-ea"/>
                <a:cs typeface="+mn-cs"/>
              </a:rPr>
              <a:t>x5 Conv</a:t>
            </a:r>
            <a:r>
              <a:rPr lang="ko-KR" altLang="en-US" sz="1100" kern="1200" dirty="0">
                <a:solidFill>
                  <a:schemeClr val="tx1"/>
                </a:solidFill>
                <a:effectLst/>
                <a:latin typeface="+mn-lt"/>
                <a:ea typeface="+mn-ea"/>
                <a:cs typeface="+mn-cs"/>
              </a:rPr>
              <a:t>와 </a:t>
            </a:r>
            <a:r>
              <a:rPr lang="en-US" altLang="ko-KR" sz="1100" kern="1200" dirty="0">
                <a:solidFill>
                  <a:schemeClr val="tx1"/>
                </a:solidFill>
                <a:effectLst/>
                <a:latin typeface="+mn-lt"/>
                <a:ea typeface="+mn-ea"/>
                <a:cs typeface="+mn-cs"/>
              </a:rPr>
              <a:t>3</a:t>
            </a:r>
            <a:r>
              <a:rPr lang="en-US" sz="1100" kern="1200" dirty="0">
                <a:solidFill>
                  <a:schemeClr val="tx1"/>
                </a:solidFill>
                <a:effectLst/>
                <a:latin typeface="+mn-lt"/>
                <a:ea typeface="+mn-ea"/>
                <a:cs typeface="+mn-cs"/>
              </a:rPr>
              <a:t>x3 Conv </a:t>
            </a:r>
            <a:r>
              <a:rPr lang="ko-KR" altLang="en-US" sz="1100" kern="1200" dirty="0">
                <a:solidFill>
                  <a:schemeClr val="tx1"/>
                </a:solidFill>
                <a:effectLst/>
                <a:latin typeface="+mn-lt"/>
                <a:ea typeface="+mn-ea"/>
                <a:cs typeface="+mn-cs"/>
              </a:rPr>
              <a:t>레이어를 두 번 거치는 것이 동일한 </a:t>
            </a:r>
            <a:r>
              <a:rPr lang="en-US" sz="1100" kern="1200" dirty="0">
                <a:solidFill>
                  <a:schemeClr val="tx1"/>
                </a:solidFill>
                <a:effectLst/>
                <a:latin typeface="+mn-lt"/>
                <a:ea typeface="+mn-ea"/>
                <a:cs typeface="+mn-cs"/>
              </a:rPr>
              <a:t>Receptive Field</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가지지만 후자가 </a:t>
            </a:r>
            <a:r>
              <a:rPr lang="en-US" sz="1100" kern="1200" dirty="0">
                <a:solidFill>
                  <a:schemeClr val="tx1"/>
                </a:solidFill>
                <a:effectLst/>
                <a:latin typeface="+mn-lt"/>
                <a:ea typeface="+mn-ea"/>
                <a:cs typeface="+mn-cs"/>
              </a:rPr>
              <a:t>Computation</a:t>
            </a:r>
            <a:r>
              <a:rPr lang="ko-KR" altLang="en-US" sz="1100" kern="1200" dirty="0">
                <a:solidFill>
                  <a:schemeClr val="tx1"/>
                </a:solidFill>
                <a:effectLst/>
                <a:latin typeface="+mn-lt"/>
                <a:ea typeface="+mn-ea"/>
                <a:cs typeface="+mn-cs"/>
              </a:rPr>
              <a:t>이 적기 때문 에 작은 사이즈의 </a:t>
            </a:r>
            <a:r>
              <a:rPr lang="en-US" sz="1100" kern="1200" dirty="0">
                <a:solidFill>
                  <a:schemeClr val="tx1"/>
                </a:solidFill>
                <a:effectLst/>
                <a:latin typeface="+mn-lt"/>
                <a:ea typeface="+mn-ea"/>
                <a:cs typeface="+mn-cs"/>
              </a:rPr>
              <a:t>Kernel</a:t>
            </a:r>
            <a:r>
              <a:rPr lang="ko-KR" altLang="en-US" sz="1100" kern="1200" dirty="0">
                <a:solidFill>
                  <a:schemeClr val="tx1"/>
                </a:solidFill>
                <a:effectLst/>
                <a:latin typeface="+mn-lt"/>
                <a:ea typeface="+mn-ea"/>
                <a:cs typeface="+mn-cs"/>
              </a:rPr>
              <a:t>을 여러 번 사용하는 것이 좋다고 설명한 것에서 영감을 얻어서 </a:t>
            </a:r>
            <a:r>
              <a:rPr lang="en-US" sz="1100" kern="1200" dirty="0" err="1">
                <a:solidFill>
                  <a:schemeClr val="tx1"/>
                </a:solidFill>
                <a:effectLst/>
                <a:latin typeface="+mn-lt"/>
                <a:ea typeface="+mn-ea"/>
                <a:cs typeface="+mn-cs"/>
              </a:rPr>
              <a:t>ResNet</a:t>
            </a:r>
            <a:r>
              <a:rPr lang="ko-KR" altLang="en-US" sz="1100" kern="1200" dirty="0">
                <a:solidFill>
                  <a:schemeClr val="tx1"/>
                </a:solidFill>
                <a:effectLst/>
                <a:latin typeface="+mn-lt"/>
                <a:ea typeface="+mn-ea"/>
                <a:cs typeface="+mn-cs"/>
              </a:rPr>
              <a:t>의 </a:t>
            </a:r>
            <a:r>
              <a:rPr lang="en-US" altLang="ko-KR" sz="1100" kern="1200" dirty="0">
                <a:solidFill>
                  <a:schemeClr val="tx1"/>
                </a:solidFill>
                <a:effectLst/>
                <a:latin typeface="+mn-lt"/>
                <a:ea typeface="+mn-ea"/>
                <a:cs typeface="+mn-cs"/>
              </a:rPr>
              <a:t>7</a:t>
            </a:r>
            <a:r>
              <a:rPr lang="en-US" sz="1100" kern="1200" dirty="0">
                <a:solidFill>
                  <a:schemeClr val="tx1"/>
                </a:solidFill>
                <a:effectLst/>
                <a:latin typeface="+mn-lt"/>
                <a:ea typeface="+mn-ea"/>
                <a:cs typeface="+mn-cs"/>
              </a:rPr>
              <a:t>x7 Stem </a:t>
            </a:r>
            <a:r>
              <a:rPr lang="ko-KR" altLang="en-US" sz="1100" kern="1200" dirty="0">
                <a:solidFill>
                  <a:schemeClr val="tx1"/>
                </a:solidFill>
                <a:effectLst/>
                <a:latin typeface="+mn-lt"/>
                <a:ea typeface="+mn-ea"/>
                <a:cs typeface="+mn-cs"/>
              </a:rPr>
              <a:t>영역을 수정한 모델 </a:t>
            </a:r>
            <a:endParaRPr lang="ko-KR" altLang="en-US" dirty="0">
              <a:effectLst/>
            </a:endParaRPr>
          </a:p>
          <a:p>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이미 </a:t>
            </a:r>
            <a:r>
              <a:rPr lang="en-US" sz="1100" kern="1200" dirty="0" err="1">
                <a:solidFill>
                  <a:schemeClr val="tx1"/>
                </a:solidFill>
                <a:effectLst/>
                <a:latin typeface="+mn-lt"/>
                <a:ea typeface="+mn-ea"/>
                <a:cs typeface="+mn-cs"/>
              </a:rPr>
              <a:t>SENet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PSPNet</a:t>
            </a:r>
            <a:r>
              <a:rPr lang="en-US" sz="1100" kern="1200" dirty="0">
                <a:solidFill>
                  <a:schemeClr val="tx1"/>
                </a:solidFill>
                <a:effectLst/>
                <a:latin typeface="+mn-lt"/>
                <a:ea typeface="+mn-ea"/>
                <a:cs typeface="+mn-cs"/>
              </a:rPr>
              <a:t>, DeepLab-V3, ShuffleNet-V2 </a:t>
            </a:r>
            <a:r>
              <a:rPr lang="ko-KR" altLang="en-US" sz="1100" kern="1200" dirty="0">
                <a:solidFill>
                  <a:schemeClr val="tx1"/>
                </a:solidFill>
                <a:effectLst/>
                <a:latin typeface="+mn-lt"/>
                <a:ea typeface="+mn-ea"/>
                <a:cs typeface="+mn-cs"/>
              </a:rPr>
              <a:t>등에서 사용 중인 </a:t>
            </a:r>
            <a:r>
              <a:rPr lang="en-US" sz="1100" kern="1200" dirty="0">
                <a:solidFill>
                  <a:schemeClr val="tx1"/>
                </a:solidFill>
                <a:effectLst/>
                <a:latin typeface="+mn-lt"/>
                <a:ea typeface="+mn-ea"/>
                <a:cs typeface="+mn-cs"/>
              </a:rPr>
              <a:t>Tweak</a:t>
            </a:r>
            <a:r>
              <a:rPr lang="ko-KR" altLang="en-US" sz="1100" kern="1200" dirty="0">
                <a:solidFill>
                  <a:schemeClr val="tx1"/>
                </a:solidFill>
                <a:effectLst/>
                <a:latin typeface="+mn-lt"/>
                <a:ea typeface="+mn-ea"/>
                <a:cs typeface="+mn-cs"/>
              </a:rPr>
              <a:t>임 </a:t>
            </a:r>
            <a:endParaRPr lang="ko-KR" altLang="en-US" dirty="0">
              <a:effectLst/>
            </a:endParaRPr>
          </a:p>
          <a:p>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Stem</a:t>
            </a:r>
            <a:r>
              <a:rPr lang="ko-KR" altLang="en-US" sz="1100" kern="1200" dirty="0">
                <a:solidFill>
                  <a:schemeClr val="tx1"/>
                </a:solidFill>
                <a:effectLst/>
                <a:latin typeface="+mn-lt"/>
                <a:ea typeface="+mn-ea"/>
                <a:cs typeface="+mn-cs"/>
              </a:rPr>
              <a:t>영역의 </a:t>
            </a:r>
            <a:r>
              <a:rPr lang="en-US" altLang="ko-KR" sz="1100" kern="1200" dirty="0">
                <a:solidFill>
                  <a:schemeClr val="tx1"/>
                </a:solidFill>
                <a:effectLst/>
                <a:latin typeface="+mn-lt"/>
                <a:ea typeface="+mn-ea"/>
                <a:cs typeface="+mn-cs"/>
              </a:rPr>
              <a:t>7</a:t>
            </a:r>
            <a:r>
              <a:rPr lang="en-US" sz="1100" kern="1200" dirty="0">
                <a:solidFill>
                  <a:schemeClr val="tx1"/>
                </a:solidFill>
                <a:effectLst/>
                <a:latin typeface="+mn-lt"/>
                <a:ea typeface="+mn-ea"/>
                <a:cs typeface="+mn-cs"/>
              </a:rPr>
              <a:t>x7 Conv</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여러 개의 </a:t>
            </a:r>
            <a:r>
              <a:rPr lang="en-US" altLang="ko-KR" sz="1100" kern="1200" dirty="0">
                <a:solidFill>
                  <a:schemeClr val="tx1"/>
                </a:solidFill>
                <a:effectLst/>
                <a:latin typeface="+mn-lt"/>
                <a:ea typeface="+mn-ea"/>
                <a:cs typeface="+mn-cs"/>
              </a:rPr>
              <a:t>3</a:t>
            </a:r>
            <a:r>
              <a:rPr lang="en-US" sz="1100" kern="1200" dirty="0">
                <a:solidFill>
                  <a:schemeClr val="tx1"/>
                </a:solidFill>
                <a:effectLst/>
                <a:latin typeface="+mn-lt"/>
                <a:ea typeface="+mn-ea"/>
                <a:cs typeface="+mn-cs"/>
              </a:rPr>
              <a:t>x3 Conv</a:t>
            </a:r>
            <a:r>
              <a:rPr lang="ko-KR" altLang="en-US" sz="1100" kern="1200" dirty="0">
                <a:solidFill>
                  <a:schemeClr val="tx1"/>
                </a:solidFill>
                <a:effectLst/>
                <a:latin typeface="+mn-lt"/>
                <a:ea typeface="+mn-ea"/>
                <a:cs typeface="+mn-cs"/>
              </a:rPr>
              <a:t>로 분리함</a:t>
            </a:r>
            <a:r>
              <a:rPr lang="en-US" altLang="ko-KR" sz="1100" kern="1200" dirty="0">
                <a:solidFill>
                  <a:schemeClr val="tx1"/>
                </a:solidFill>
                <a:effectLst/>
                <a:latin typeface="+mn-lt"/>
                <a:ea typeface="+mn-ea"/>
                <a:cs typeface="+mn-cs"/>
              </a:rPr>
              <a:t>. 7</a:t>
            </a:r>
            <a:r>
              <a:rPr lang="en-US" sz="1100" kern="1200" dirty="0">
                <a:solidFill>
                  <a:schemeClr val="tx1"/>
                </a:solidFill>
                <a:effectLst/>
                <a:latin typeface="+mn-lt"/>
                <a:ea typeface="+mn-ea"/>
                <a:cs typeface="+mn-cs"/>
              </a:rPr>
              <a:t>x7=49 vs 3x3x3=27</a:t>
            </a:r>
            <a:r>
              <a:rPr lang="ko-KR" altLang="en-US" sz="1100" kern="1200" dirty="0" err="1">
                <a:solidFill>
                  <a:schemeClr val="tx1"/>
                </a:solidFill>
                <a:effectLst/>
                <a:latin typeface="+mn-lt"/>
                <a:ea typeface="+mn-ea"/>
                <a:cs typeface="+mn-cs"/>
              </a:rPr>
              <a:t>으로</a:t>
            </a:r>
            <a:r>
              <a:rPr lang="ko-KR" altLang="en-US" sz="1100" kern="1200" dirty="0">
                <a:solidFill>
                  <a:schemeClr val="tx1"/>
                </a:solidFill>
                <a:effectLst/>
                <a:latin typeface="+mn-lt"/>
                <a:ea typeface="+mn-ea"/>
                <a:cs typeface="+mn-cs"/>
              </a:rPr>
              <a:t> 훨씬 적은 </a:t>
            </a:r>
            <a:r>
              <a:rPr lang="en-US" sz="1100" kern="1200" dirty="0">
                <a:solidFill>
                  <a:schemeClr val="tx1"/>
                </a:solidFill>
                <a:effectLst/>
                <a:latin typeface="+mn-lt"/>
                <a:ea typeface="+mn-ea"/>
                <a:cs typeface="+mn-cs"/>
              </a:rPr>
              <a:t>Computation</a:t>
            </a:r>
            <a:r>
              <a:rPr lang="ko-KR" altLang="en-US" sz="1100" kern="1200" dirty="0">
                <a:solidFill>
                  <a:schemeClr val="tx1"/>
                </a:solidFill>
                <a:effectLst/>
                <a:latin typeface="+mn-lt"/>
                <a:ea typeface="+mn-ea"/>
                <a:cs typeface="+mn-cs"/>
              </a:rPr>
              <a:t>만으로 기존과 동일하게 출력할 수 있음 </a:t>
            </a:r>
            <a:r>
              <a:rPr lang="en-US" altLang="ko-KR" sz="1100" kern="1200" dirty="0">
                <a:solidFill>
                  <a:schemeClr val="tx1"/>
                </a:solidFill>
                <a:effectLst/>
                <a:latin typeface="+mn-lt"/>
                <a:ea typeface="+mn-ea"/>
                <a:cs typeface="+mn-cs"/>
              </a:rPr>
              <a:t>(64 </a:t>
            </a:r>
            <a:r>
              <a:rPr lang="en-US" sz="1100" kern="1200" dirty="0">
                <a:solidFill>
                  <a:schemeClr val="tx1"/>
                </a:solidFill>
                <a:effectLst/>
                <a:latin typeface="+mn-lt"/>
                <a:ea typeface="+mn-ea"/>
                <a:cs typeface="+mn-cs"/>
              </a:rPr>
              <a:t>Channel + 4</a:t>
            </a:r>
            <a:r>
              <a:rPr lang="ko-KR" altLang="en-US" sz="1100" kern="1200" dirty="0">
                <a:solidFill>
                  <a:schemeClr val="tx1"/>
                </a:solidFill>
                <a:effectLst/>
                <a:latin typeface="+mn-lt"/>
                <a:ea typeface="+mn-ea"/>
                <a:cs typeface="+mn-cs"/>
              </a:rPr>
              <a:t>배 작은 </a:t>
            </a:r>
            <a:r>
              <a:rPr lang="en-US" sz="1100" kern="1200" dirty="0">
                <a:solidFill>
                  <a:schemeClr val="tx1"/>
                </a:solidFill>
                <a:effectLst/>
                <a:latin typeface="+mn-lt"/>
                <a:ea typeface="+mn-ea"/>
                <a:cs typeface="+mn-cs"/>
              </a:rPr>
              <a:t>Input Image) </a:t>
            </a:r>
            <a:endParaRPr lang="en-US" dirty="0">
              <a:effectLst/>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4-1.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Tweaks :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-D - PROPOSED</a:t>
            </a:r>
            <a:endParaRPr lang="en-US" dirty="0">
              <a:effectLst/>
            </a:endParaRPr>
          </a:p>
          <a:p>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-B</a:t>
            </a:r>
            <a:r>
              <a:rPr lang="ko-KR" altLang="en-US" sz="1100" kern="1200" dirty="0">
                <a:solidFill>
                  <a:schemeClr val="tx1"/>
                </a:solidFill>
                <a:effectLst/>
                <a:latin typeface="+mn-lt"/>
                <a:ea typeface="+mn-ea"/>
                <a:cs typeface="+mn-cs"/>
              </a:rPr>
              <a:t>에서 영감을 얻은 </a:t>
            </a:r>
            <a:r>
              <a:rPr lang="en-US" sz="1100" kern="1200" dirty="0">
                <a:solidFill>
                  <a:schemeClr val="tx1"/>
                </a:solidFill>
                <a:effectLst/>
                <a:latin typeface="+mn-lt"/>
                <a:ea typeface="+mn-ea"/>
                <a:cs typeface="+mn-cs"/>
              </a:rPr>
              <a:t>Tweak</a:t>
            </a:r>
            <a:r>
              <a:rPr lang="ko-KR" altLang="en-US" sz="1100" kern="1200" dirty="0" err="1">
                <a:solidFill>
                  <a:schemeClr val="tx1"/>
                </a:solidFill>
                <a:effectLst/>
                <a:latin typeface="+mn-lt"/>
                <a:ea typeface="+mn-ea"/>
                <a:cs typeface="+mn-cs"/>
              </a:rPr>
              <a:t>으로</a:t>
            </a:r>
            <a:r>
              <a:rPr lang="ko-KR" altLang="en-US"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Path B</a:t>
            </a:r>
            <a:r>
              <a:rPr lang="ko-KR" altLang="en-US" sz="1100" kern="1200" dirty="0">
                <a:solidFill>
                  <a:schemeClr val="tx1"/>
                </a:solidFill>
                <a:effectLst/>
                <a:latin typeface="+mn-lt"/>
                <a:ea typeface="+mn-ea"/>
                <a:cs typeface="+mn-cs"/>
              </a:rPr>
              <a:t>의 정보 </a:t>
            </a:r>
            <a:r>
              <a:rPr lang="ko-KR" altLang="en-US" sz="1100" kern="1200" dirty="0" err="1">
                <a:solidFill>
                  <a:schemeClr val="tx1"/>
                </a:solidFill>
                <a:effectLst/>
                <a:latin typeface="+mn-lt"/>
                <a:ea typeface="+mn-ea"/>
                <a:cs typeface="+mn-cs"/>
              </a:rPr>
              <a:t>손실량을</a:t>
            </a:r>
            <a:r>
              <a:rPr lang="ko-KR" altLang="en-US" sz="1100" kern="1200" dirty="0">
                <a:solidFill>
                  <a:schemeClr val="tx1"/>
                </a:solidFill>
                <a:effectLst/>
                <a:latin typeface="+mn-lt"/>
                <a:ea typeface="+mn-ea"/>
                <a:cs typeface="+mn-cs"/>
              </a:rPr>
              <a:t> 최소화하기 위해 도입함 </a:t>
            </a:r>
            <a:endParaRPr lang="ko-KR" altLang="en-US" dirty="0">
              <a:effectLst/>
            </a:endParaRPr>
          </a:p>
          <a:p>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Path B</a:t>
            </a:r>
            <a:r>
              <a:rPr lang="ko-KR" altLang="en-US" sz="1100" kern="1200" dirty="0">
                <a:solidFill>
                  <a:schemeClr val="tx1"/>
                </a:solidFill>
                <a:effectLst/>
                <a:latin typeface="+mn-lt"/>
                <a:ea typeface="+mn-ea"/>
                <a:cs typeface="+mn-cs"/>
              </a:rPr>
              <a:t>의 </a:t>
            </a:r>
            <a:r>
              <a:rPr lang="en-US" altLang="ko-KR" sz="1100" kern="1200" dirty="0">
                <a:solidFill>
                  <a:schemeClr val="tx1"/>
                </a:solidFill>
                <a:effectLst/>
                <a:latin typeface="+mn-lt"/>
                <a:ea typeface="+mn-ea"/>
                <a:cs typeface="+mn-cs"/>
              </a:rPr>
              <a:t>1</a:t>
            </a:r>
            <a:r>
              <a:rPr lang="en-US" sz="1100" kern="1200" dirty="0">
                <a:solidFill>
                  <a:schemeClr val="tx1"/>
                </a:solidFill>
                <a:effectLst/>
                <a:latin typeface="+mn-lt"/>
                <a:ea typeface="+mn-ea"/>
                <a:cs typeface="+mn-cs"/>
              </a:rPr>
              <a:t>x1 Conv</a:t>
            </a:r>
            <a:r>
              <a:rPr lang="ko-KR" altLang="en-US" sz="1100" kern="1200" dirty="0">
                <a:solidFill>
                  <a:schemeClr val="tx1"/>
                </a:solidFill>
                <a:effectLst/>
                <a:latin typeface="+mn-lt"/>
                <a:ea typeface="+mn-ea"/>
                <a:cs typeface="+mn-cs"/>
              </a:rPr>
              <a:t>가 </a:t>
            </a:r>
            <a:r>
              <a:rPr lang="en-US" sz="1100" kern="1200" dirty="0">
                <a:solidFill>
                  <a:schemeClr val="tx1"/>
                </a:solidFill>
                <a:effectLst/>
                <a:latin typeface="+mn-lt"/>
                <a:ea typeface="+mn-ea"/>
                <a:cs typeface="+mn-cs"/>
              </a:rPr>
              <a:t>Stride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a:t>
            </a:r>
            <a:r>
              <a:rPr lang="en-US" altLang="ko-KR" sz="1100" kern="1200" dirty="0">
                <a:solidFill>
                  <a:schemeClr val="tx1"/>
                </a:solidFill>
                <a:effectLst/>
                <a:latin typeface="+mn-lt"/>
                <a:ea typeface="+mn-ea"/>
                <a:cs typeface="+mn-cs"/>
              </a:rPr>
              <a:t>2</a:t>
            </a:r>
            <a:r>
              <a:rPr lang="ko-KR" altLang="en-US" sz="1100" kern="1200" dirty="0">
                <a:solidFill>
                  <a:schemeClr val="tx1"/>
                </a:solidFill>
                <a:effectLst/>
                <a:latin typeface="+mn-lt"/>
                <a:ea typeface="+mn-ea"/>
                <a:cs typeface="+mn-cs"/>
              </a:rPr>
              <a:t>로 설정하여 정보의 </a:t>
            </a:r>
            <a:r>
              <a:rPr lang="en-US" altLang="ko-KR" sz="1100" kern="1200" dirty="0">
                <a:solidFill>
                  <a:schemeClr val="tx1"/>
                </a:solidFill>
                <a:effectLst/>
                <a:latin typeface="+mn-lt"/>
                <a:ea typeface="+mn-ea"/>
                <a:cs typeface="+mn-cs"/>
              </a:rPr>
              <a:t>3⁄4</a:t>
            </a:r>
            <a:r>
              <a:rPr lang="ko-KR" altLang="en-US" sz="1100" kern="1200" dirty="0">
                <a:solidFill>
                  <a:schemeClr val="tx1"/>
                </a:solidFill>
                <a:effectLst/>
                <a:latin typeface="+mn-lt"/>
                <a:ea typeface="+mn-ea"/>
                <a:cs typeface="+mn-cs"/>
              </a:rPr>
              <a:t>가 유실됨</a:t>
            </a:r>
            <a:r>
              <a:rPr lang="en-US" altLang="ko-KR" sz="1100" kern="1200" dirty="0">
                <a:solidFill>
                  <a:schemeClr val="tx1"/>
                </a:solidFill>
                <a:effectLst/>
                <a:latin typeface="+mn-lt"/>
                <a:ea typeface="+mn-ea"/>
                <a:cs typeface="+mn-cs"/>
              </a:rPr>
              <a:t>. </a:t>
            </a:r>
            <a:endParaRPr lang="ko-KR" altLang="en-US" dirty="0">
              <a:effectLst/>
            </a:endParaRPr>
          </a:p>
          <a:p>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실험을 통해 앞에 </a:t>
            </a:r>
            <a:r>
              <a:rPr lang="en-US" sz="1100" kern="1200" dirty="0">
                <a:solidFill>
                  <a:schemeClr val="tx1"/>
                </a:solidFill>
                <a:effectLst/>
                <a:latin typeface="+mn-lt"/>
                <a:ea typeface="+mn-ea"/>
                <a:cs typeface="+mn-cs"/>
              </a:rPr>
              <a:t>Stride</a:t>
            </a:r>
            <a:r>
              <a:rPr lang="ko-KR" altLang="en-US" sz="1100" kern="1200" dirty="0">
                <a:solidFill>
                  <a:schemeClr val="tx1"/>
                </a:solidFill>
                <a:effectLst/>
                <a:latin typeface="+mn-lt"/>
                <a:ea typeface="+mn-ea"/>
                <a:cs typeface="+mn-cs"/>
              </a:rPr>
              <a:t>가 </a:t>
            </a:r>
            <a:r>
              <a:rPr lang="en-US" altLang="ko-KR" sz="1100" kern="1200" dirty="0">
                <a:solidFill>
                  <a:schemeClr val="tx1"/>
                </a:solidFill>
                <a:effectLst/>
                <a:latin typeface="+mn-lt"/>
                <a:ea typeface="+mn-ea"/>
                <a:cs typeface="+mn-cs"/>
              </a:rPr>
              <a:t>2</a:t>
            </a:r>
            <a:r>
              <a:rPr lang="ko-KR" altLang="en-US" sz="1100" kern="1200" dirty="0">
                <a:solidFill>
                  <a:schemeClr val="tx1"/>
                </a:solidFill>
                <a:effectLst/>
                <a:latin typeface="+mn-lt"/>
                <a:ea typeface="+mn-ea"/>
                <a:cs typeface="+mn-cs"/>
              </a:rPr>
              <a:t>인 </a:t>
            </a:r>
            <a:r>
              <a:rPr lang="en-US" altLang="ko-KR" sz="1100" kern="1200" dirty="0">
                <a:solidFill>
                  <a:schemeClr val="tx1"/>
                </a:solidFill>
                <a:effectLst/>
                <a:latin typeface="+mn-lt"/>
                <a:ea typeface="+mn-ea"/>
                <a:cs typeface="+mn-cs"/>
              </a:rPr>
              <a:t>2</a:t>
            </a:r>
            <a:r>
              <a:rPr lang="en-US" sz="1100" kern="1200" dirty="0">
                <a:solidFill>
                  <a:schemeClr val="tx1"/>
                </a:solidFill>
                <a:effectLst/>
                <a:latin typeface="+mn-lt"/>
                <a:ea typeface="+mn-ea"/>
                <a:cs typeface="+mn-cs"/>
              </a:rPr>
              <a:t>x2 Average Pooling </a:t>
            </a:r>
            <a:r>
              <a:rPr lang="ko-KR" altLang="en-US" sz="1100" kern="1200" dirty="0">
                <a:solidFill>
                  <a:schemeClr val="tx1"/>
                </a:solidFill>
                <a:effectLst/>
                <a:latin typeface="+mn-lt"/>
                <a:ea typeface="+mn-ea"/>
                <a:cs typeface="+mn-cs"/>
              </a:rPr>
              <a:t>레이어를 추가하고 </a:t>
            </a:r>
            <a:r>
              <a:rPr lang="en-US" altLang="ko-KR" sz="1100" kern="1200" dirty="0">
                <a:solidFill>
                  <a:schemeClr val="tx1"/>
                </a:solidFill>
                <a:effectLst/>
                <a:latin typeface="+mn-lt"/>
                <a:ea typeface="+mn-ea"/>
                <a:cs typeface="+mn-cs"/>
              </a:rPr>
              <a:t>1</a:t>
            </a:r>
            <a:r>
              <a:rPr lang="en-US" sz="1100" kern="1200" dirty="0">
                <a:solidFill>
                  <a:schemeClr val="tx1"/>
                </a:solidFill>
                <a:effectLst/>
                <a:latin typeface="+mn-lt"/>
                <a:ea typeface="+mn-ea"/>
                <a:cs typeface="+mn-cs"/>
              </a:rPr>
              <a:t>x1 Conv</a:t>
            </a:r>
            <a:r>
              <a:rPr lang="ko-KR" altLang="en-US" sz="1100" kern="1200" dirty="0">
                <a:solidFill>
                  <a:schemeClr val="tx1"/>
                </a:solidFill>
                <a:effectLst/>
                <a:latin typeface="+mn-lt"/>
                <a:ea typeface="+mn-ea"/>
                <a:cs typeface="+mn-cs"/>
              </a:rPr>
              <a:t>는 </a:t>
            </a:r>
            <a:r>
              <a:rPr lang="en-US" sz="1100" kern="1200" dirty="0">
                <a:solidFill>
                  <a:schemeClr val="tx1"/>
                </a:solidFill>
                <a:effectLst/>
                <a:latin typeface="+mn-lt"/>
                <a:ea typeface="+mn-ea"/>
                <a:cs typeface="+mn-cs"/>
              </a:rPr>
              <a:t>Stride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a:t>
            </a:r>
            <a:r>
              <a:rPr lang="en-US" altLang="ko-KR" sz="1100" kern="1200" dirty="0">
                <a:solidFill>
                  <a:schemeClr val="tx1"/>
                </a:solidFill>
                <a:effectLst/>
                <a:latin typeface="+mn-lt"/>
                <a:ea typeface="+mn-ea"/>
                <a:cs typeface="+mn-cs"/>
              </a:rPr>
              <a:t>1</a:t>
            </a:r>
            <a:r>
              <a:rPr lang="ko-KR" altLang="en-US" sz="1100" kern="1200" dirty="0">
                <a:solidFill>
                  <a:schemeClr val="tx1"/>
                </a:solidFill>
                <a:effectLst/>
                <a:latin typeface="+mn-lt"/>
                <a:ea typeface="+mn-ea"/>
                <a:cs typeface="+mn-cs"/>
              </a:rPr>
              <a:t>로 변경 </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약간의</a:t>
            </a:r>
            <a:r>
              <a:rPr lang="en-US" altLang="ko-KR" sz="1100" kern="1200" dirty="0">
                <a:solidFill>
                  <a:schemeClr val="tx1"/>
                </a:solidFill>
                <a:effectLst/>
                <a:latin typeface="+mn-lt"/>
                <a:ea typeface="+mn-ea"/>
                <a:cs typeface="+mn-cs"/>
              </a:rPr>
              <a:t> </a:t>
            </a:r>
            <a:r>
              <a:rPr lang="ko-KR" altLang="en-US" sz="1100" kern="1200" dirty="0" err="1">
                <a:solidFill>
                  <a:schemeClr val="tx1"/>
                </a:solidFill>
                <a:effectLst/>
                <a:latin typeface="+mn-lt"/>
                <a:ea typeface="+mn-ea"/>
                <a:cs typeface="+mn-cs"/>
              </a:rPr>
              <a:t>연산량만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증가하고</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더</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좋은</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결과가</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얻어지는</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것이</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확인됨 </a:t>
            </a:r>
            <a:endParaRPr lang="ko-KR" altLang="en-US" dirty="0">
              <a:effectLst/>
            </a:endParaRPr>
          </a:p>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10/21/19 4:00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464025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200" b="0" i="0" kern="1200" dirty="0">
                <a:solidFill>
                  <a:schemeClr val="tx1"/>
                </a:solidFill>
                <a:effectLst/>
                <a:latin typeface="+mn-lt"/>
                <a:ea typeface="+mn-ea"/>
                <a:cs typeface="+mn-cs"/>
              </a:rPr>
              <a:t>이번 파트에서는 </a:t>
            </a: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 architecture</a:t>
            </a:r>
            <a:r>
              <a:rPr lang="ko-KR" altLang="en-US" sz="1200" b="0" i="0" kern="1200" dirty="0">
                <a:solidFill>
                  <a:schemeClr val="tx1"/>
                </a:solidFill>
                <a:effectLst/>
                <a:latin typeface="+mn-lt"/>
                <a:ea typeface="+mn-ea"/>
                <a:cs typeface="+mn-cs"/>
              </a:rPr>
              <a:t>에 약간의 모듈들을 수정하여 성능을 올리는 방법을 제안하고 있습니다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우선 </a:t>
            </a:r>
            <a:r>
              <a:rPr lang="en-US" sz="1200" b="0" i="0" kern="1200" dirty="0">
                <a:solidFill>
                  <a:schemeClr val="tx1"/>
                </a:solidFill>
                <a:effectLst/>
                <a:latin typeface="+mn-lt"/>
                <a:ea typeface="+mn-ea"/>
                <a:cs typeface="+mn-cs"/>
              </a:rPr>
              <a:t>Baseline</a:t>
            </a:r>
            <a:r>
              <a:rPr lang="ko-KR" altLang="en-US" sz="1200" b="0" i="0" kern="1200" dirty="0" err="1">
                <a:solidFill>
                  <a:schemeClr val="tx1"/>
                </a:solidFill>
                <a:effectLst/>
                <a:latin typeface="+mn-lt"/>
                <a:ea typeface="+mn-ea"/>
                <a:cs typeface="+mn-cs"/>
              </a:rPr>
              <a:t>으로</a:t>
            </a:r>
            <a:r>
              <a:rPr lang="ko-KR" altLang="en-US" sz="1200" b="0" i="0" kern="1200" dirty="0">
                <a:solidFill>
                  <a:schemeClr val="tx1"/>
                </a:solidFill>
                <a:effectLst/>
                <a:latin typeface="+mn-lt"/>
                <a:ea typeface="+mn-ea"/>
                <a:cs typeface="+mn-cs"/>
              </a:rPr>
              <a:t> 삼은 </a:t>
            </a:r>
            <a:r>
              <a:rPr lang="en-US" sz="1200" b="0" i="0" kern="1200" dirty="0">
                <a:solidFill>
                  <a:schemeClr val="tx1"/>
                </a:solidFill>
                <a:effectLst/>
                <a:latin typeface="+mn-lt"/>
                <a:ea typeface="+mn-ea"/>
                <a:cs typeface="+mn-cs"/>
              </a:rPr>
              <a:t>ResNet-50</a:t>
            </a:r>
            <a:r>
              <a:rPr lang="ko-KR" altLang="en-US" sz="1200" b="0" i="0" kern="1200" dirty="0">
                <a:solidFill>
                  <a:schemeClr val="tx1"/>
                </a:solidFill>
                <a:effectLst/>
                <a:latin typeface="+mn-lt"/>
                <a:ea typeface="+mn-ea"/>
                <a:cs typeface="+mn-cs"/>
              </a:rPr>
              <a:t>의 </a:t>
            </a:r>
            <a:r>
              <a:rPr lang="en-US" sz="1200" b="0" i="0" kern="1200" dirty="0">
                <a:solidFill>
                  <a:schemeClr val="tx1"/>
                </a:solidFill>
                <a:effectLst/>
                <a:latin typeface="+mn-lt"/>
                <a:ea typeface="+mn-ea"/>
                <a:cs typeface="+mn-cs"/>
              </a:rPr>
              <a:t>architecture</a:t>
            </a:r>
            <a:r>
              <a:rPr lang="ko-KR" altLang="en-US" sz="1200" b="0" i="0" kern="1200" dirty="0">
                <a:solidFill>
                  <a:schemeClr val="tx1"/>
                </a:solidFill>
                <a:effectLst/>
                <a:latin typeface="+mn-lt"/>
                <a:ea typeface="+mn-ea"/>
                <a:cs typeface="+mn-cs"/>
              </a:rPr>
              <a:t>는 아래 그림과 같이 나타낼 수 있습니다</a:t>
            </a:r>
            <a:r>
              <a:rPr lang="en-US" altLang="ko-KR" sz="1200" b="0" i="0" kern="1200" dirty="0">
                <a:solidFill>
                  <a:schemeClr val="tx1"/>
                </a:solidFill>
                <a:effectLst/>
                <a:latin typeface="+mn-lt"/>
                <a:ea typeface="+mn-ea"/>
                <a:cs typeface="+mn-cs"/>
              </a:rPr>
              <a:t>.</a:t>
            </a:r>
          </a:p>
          <a:p>
            <a:r>
              <a:rPr lang="en-US" altLang="ko-KR" dirty="0"/>
              <a:t>[</a:t>
            </a:r>
            <a:r>
              <a:rPr lang="en-US" dirty="0"/>
              <a:t>ResNet-50 Architecture]</a:t>
            </a:r>
            <a:r>
              <a:rPr lang="ko-KR" altLang="en-US" sz="1200" b="0" i="0" kern="1200" dirty="0">
                <a:solidFill>
                  <a:schemeClr val="tx1"/>
                </a:solidFill>
                <a:effectLst/>
                <a:latin typeface="+mn-lt"/>
                <a:ea typeface="+mn-ea"/>
                <a:cs typeface="+mn-cs"/>
              </a:rPr>
              <a:t>이 그림에서 파란색으로 색칠된 영역인 </a:t>
            </a:r>
            <a:r>
              <a:rPr lang="en-US" sz="1200" b="0" i="0" kern="1200" dirty="0">
                <a:solidFill>
                  <a:schemeClr val="tx1"/>
                </a:solidFill>
                <a:effectLst/>
                <a:latin typeface="+mn-lt"/>
                <a:ea typeface="+mn-ea"/>
                <a:cs typeface="+mn-cs"/>
              </a:rPr>
              <a:t>Input stem</a:t>
            </a:r>
            <a:r>
              <a:rPr lang="ko-KR" altLang="en-US" sz="1200" b="0" i="0" kern="1200" dirty="0">
                <a:solidFill>
                  <a:schemeClr val="tx1"/>
                </a:solidFill>
                <a:effectLst/>
                <a:latin typeface="+mn-lt"/>
                <a:ea typeface="+mn-ea"/>
                <a:cs typeface="+mn-cs"/>
              </a:rPr>
              <a:t>에 변화를 준 </a:t>
            </a:r>
            <a:r>
              <a:rPr lang="en-US" sz="1200" b="1" i="0" kern="1200" dirty="0" err="1">
                <a:solidFill>
                  <a:schemeClr val="tx1"/>
                </a:solidFill>
                <a:effectLst/>
                <a:latin typeface="+mn-lt"/>
                <a:ea typeface="+mn-ea"/>
                <a:cs typeface="+mn-cs"/>
              </a:rPr>
              <a:t>ResNet</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와 </a:t>
            </a:r>
            <a:r>
              <a:rPr lang="en-US" sz="1200" b="0" i="0" kern="1200" dirty="0">
                <a:solidFill>
                  <a:schemeClr val="tx1"/>
                </a:solidFill>
                <a:effectLst/>
                <a:latin typeface="+mn-lt"/>
                <a:ea typeface="+mn-ea"/>
                <a:cs typeface="+mn-cs"/>
              </a:rPr>
              <a:t>Stage 4</a:t>
            </a:r>
            <a:r>
              <a:rPr lang="ko-KR" altLang="en-US" sz="1200" b="0" i="0" kern="1200" dirty="0">
                <a:solidFill>
                  <a:schemeClr val="tx1"/>
                </a:solidFill>
                <a:effectLst/>
                <a:latin typeface="+mn-lt"/>
                <a:ea typeface="+mn-ea"/>
                <a:cs typeface="+mn-cs"/>
              </a:rPr>
              <a:t>의 </a:t>
            </a:r>
            <a:r>
              <a:rPr lang="en-US" sz="1200" b="0" i="0" kern="1200" dirty="0">
                <a:solidFill>
                  <a:schemeClr val="tx1"/>
                </a:solidFill>
                <a:effectLst/>
                <a:latin typeface="+mn-lt"/>
                <a:ea typeface="+mn-ea"/>
                <a:cs typeface="+mn-cs"/>
              </a:rPr>
              <a:t>Down sampling block </a:t>
            </a:r>
            <a:r>
              <a:rPr lang="ko-KR" altLang="en-US" sz="1200" b="0" i="0" kern="1200" dirty="0">
                <a:solidFill>
                  <a:schemeClr val="tx1"/>
                </a:solidFill>
                <a:effectLst/>
                <a:latin typeface="+mn-lt"/>
                <a:ea typeface="+mn-ea"/>
                <a:cs typeface="+mn-cs"/>
              </a:rPr>
              <a:t>의 구조를 변경한 </a:t>
            </a:r>
            <a:r>
              <a:rPr lang="en-US" sz="1200" b="1" i="0" kern="1200" dirty="0" err="1">
                <a:solidFill>
                  <a:schemeClr val="tx1"/>
                </a:solidFill>
                <a:effectLst/>
                <a:latin typeface="+mn-lt"/>
                <a:ea typeface="+mn-ea"/>
                <a:cs typeface="+mn-cs"/>
              </a:rPr>
              <a:t>ResNet</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 </a:t>
            </a:r>
            <a:r>
              <a:rPr lang="en-US" sz="1200" b="1" i="0" kern="1200" dirty="0" err="1">
                <a:solidFill>
                  <a:schemeClr val="tx1"/>
                </a:solidFill>
                <a:effectLst/>
                <a:latin typeface="+mn-lt"/>
                <a:ea typeface="+mn-ea"/>
                <a:cs typeface="+mn-cs"/>
              </a:rPr>
              <a:t>ResNet</a:t>
            </a:r>
            <a:r>
              <a:rPr lang="en-US" sz="1200" b="1"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 </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제안하였습니다</a:t>
            </a:r>
            <a:r>
              <a:rPr lang="en-US" altLang="ko-KR" sz="1200" b="0" i="0" kern="1200" dirty="0">
                <a:solidFill>
                  <a:schemeClr val="tx1"/>
                </a:solidFill>
                <a:effectLst/>
                <a:latin typeface="+mn-lt"/>
                <a:ea typeface="+mn-ea"/>
                <a:cs typeface="+mn-cs"/>
              </a:rPr>
              <a:t>.</a:t>
            </a:r>
          </a:p>
          <a:p>
            <a:r>
              <a:rPr lang="ko-KR" altLang="en-US" sz="1200" b="0" i="0" kern="1200" dirty="0">
                <a:solidFill>
                  <a:schemeClr val="tx1"/>
                </a:solidFill>
                <a:effectLst/>
                <a:latin typeface="+mn-lt"/>
                <a:ea typeface="+mn-ea"/>
                <a:cs typeface="+mn-cs"/>
              </a:rPr>
              <a:t>각각의 </a:t>
            </a:r>
            <a:r>
              <a:rPr lang="en-US" sz="1200" b="0" i="0" kern="1200" dirty="0">
                <a:solidFill>
                  <a:schemeClr val="tx1"/>
                </a:solidFill>
                <a:effectLst/>
                <a:latin typeface="+mn-lt"/>
                <a:ea typeface="+mn-ea"/>
                <a:cs typeface="+mn-cs"/>
              </a:rPr>
              <a:t>Architecture</a:t>
            </a:r>
            <a:r>
              <a:rPr lang="ko-KR" altLang="en-US" sz="1200" b="0" i="0" kern="1200" dirty="0">
                <a:solidFill>
                  <a:schemeClr val="tx1"/>
                </a:solidFill>
                <a:effectLst/>
                <a:latin typeface="+mn-lt"/>
                <a:ea typeface="+mn-ea"/>
                <a:cs typeface="+mn-cs"/>
              </a:rPr>
              <a:t>에서 바뀐 </a:t>
            </a:r>
            <a:r>
              <a:rPr lang="en-US" sz="1200" b="0" i="0" kern="1200" dirty="0">
                <a:solidFill>
                  <a:schemeClr val="tx1"/>
                </a:solidFill>
                <a:effectLst/>
                <a:latin typeface="+mn-lt"/>
                <a:ea typeface="+mn-ea"/>
                <a:cs typeface="+mn-cs"/>
              </a:rPr>
              <a:t>block </a:t>
            </a:r>
            <a:r>
              <a:rPr lang="ko-KR" altLang="en-US" sz="1200" b="0" i="0" kern="1200" dirty="0">
                <a:solidFill>
                  <a:schemeClr val="tx1"/>
                </a:solidFill>
                <a:effectLst/>
                <a:latin typeface="+mn-lt"/>
                <a:ea typeface="+mn-ea"/>
                <a:cs typeface="+mn-cs"/>
              </a:rPr>
              <a:t>구조와 그에 따른 정확도 변화는 아래 그림에서 확인할 수 있습니다</a:t>
            </a:r>
            <a:r>
              <a:rPr lang="en-US" altLang="ko-KR" sz="1200" b="0" i="0" kern="1200" dirty="0">
                <a:solidFill>
                  <a:schemeClr val="tx1"/>
                </a:solidFill>
                <a:effectLst/>
                <a:latin typeface="+mn-lt"/>
                <a:ea typeface="+mn-ea"/>
                <a:cs typeface="+mn-cs"/>
              </a:rPr>
              <a:t>.</a:t>
            </a:r>
          </a:p>
          <a:p>
            <a:r>
              <a:rPr lang="en-US" altLang="ko-KR" dirty="0"/>
              <a:t>[</a:t>
            </a:r>
            <a:r>
              <a:rPr lang="en-US" dirty="0" err="1"/>
              <a:t>ResNet</a:t>
            </a:r>
            <a:r>
              <a:rPr lang="en-US" dirty="0"/>
              <a:t>-B, C, D Architecture </a:t>
            </a:r>
            <a:r>
              <a:rPr lang="ko-KR" altLang="en-US" dirty="0"/>
              <a:t>및 실험 결과</a:t>
            </a:r>
            <a:r>
              <a:rPr lang="en-US" altLang="ko-KR" dirty="0"/>
              <a:t>]</a:t>
            </a: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-D</a:t>
            </a:r>
            <a:r>
              <a:rPr lang="ko-KR" altLang="en-US" sz="1200" b="0" i="0" kern="1200" dirty="0">
                <a:solidFill>
                  <a:schemeClr val="tx1"/>
                </a:solidFill>
                <a:effectLst/>
                <a:latin typeface="+mn-lt"/>
                <a:ea typeface="+mn-ea"/>
                <a:cs typeface="+mn-cs"/>
              </a:rPr>
              <a:t>에서 가장 정확도가 좋았으며</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약간의 </a:t>
            </a:r>
            <a:r>
              <a:rPr lang="en-US" sz="1200" b="0" i="0" kern="1200" dirty="0">
                <a:solidFill>
                  <a:schemeClr val="tx1"/>
                </a:solidFill>
                <a:effectLst/>
                <a:latin typeface="+mn-lt"/>
                <a:ea typeface="+mn-ea"/>
                <a:cs typeface="+mn-cs"/>
              </a:rPr>
              <a:t>FLOPS</a:t>
            </a:r>
            <a:r>
              <a:rPr lang="ko-KR" altLang="en-US" sz="1200" b="0" i="0" kern="1200" dirty="0">
                <a:solidFill>
                  <a:schemeClr val="tx1"/>
                </a:solidFill>
                <a:effectLst/>
                <a:latin typeface="+mn-lt"/>
                <a:ea typeface="+mn-ea"/>
                <a:cs typeface="+mn-cs"/>
              </a:rPr>
              <a:t>가 증가하였지만 </a:t>
            </a:r>
            <a:r>
              <a:rPr lang="en-US" sz="1200" b="0" i="0" kern="1200" dirty="0">
                <a:solidFill>
                  <a:schemeClr val="tx1"/>
                </a:solidFill>
                <a:effectLst/>
                <a:latin typeface="+mn-lt"/>
                <a:ea typeface="+mn-ea"/>
                <a:cs typeface="+mn-cs"/>
              </a:rPr>
              <a:t>Top-1 Accuracy</a:t>
            </a:r>
            <a:r>
              <a:rPr lang="ko-KR" altLang="en-US" sz="1200" b="0" i="0" kern="1200" dirty="0">
                <a:solidFill>
                  <a:schemeClr val="tx1"/>
                </a:solidFill>
                <a:effectLst/>
                <a:latin typeface="+mn-lt"/>
                <a:ea typeface="+mn-ea"/>
                <a:cs typeface="+mn-cs"/>
              </a:rPr>
              <a:t>가 거의 </a:t>
            </a:r>
            <a:r>
              <a:rPr lang="en-US" altLang="ko-KR" sz="1200" b="0" i="0" kern="1200" dirty="0">
                <a:solidFill>
                  <a:schemeClr val="tx1"/>
                </a:solidFill>
                <a:effectLst/>
                <a:latin typeface="+mn-lt"/>
                <a:ea typeface="+mn-ea"/>
                <a:cs typeface="+mn-cs"/>
              </a:rPr>
              <a:t>1% </a:t>
            </a:r>
            <a:r>
              <a:rPr lang="ko-KR" altLang="en-US" sz="1200" b="0" i="0" kern="1200" dirty="0">
                <a:solidFill>
                  <a:schemeClr val="tx1"/>
                </a:solidFill>
                <a:effectLst/>
                <a:latin typeface="+mn-lt"/>
                <a:ea typeface="+mn-ea"/>
                <a:cs typeface="+mn-cs"/>
              </a:rPr>
              <a:t>증가하는 것을 확인할 수 있습니다</a:t>
            </a:r>
            <a:r>
              <a:rPr lang="en-US" altLang="ko-KR"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8FC29F74-CE5A-4883-81C6-43D1441690F7}" type="slidenum">
              <a:rPr lang="en-IN" smtClean="0"/>
              <a:t>19</a:t>
            </a:fld>
            <a:endParaRPr lang="en-IN"/>
          </a:p>
        </p:txBody>
      </p:sp>
    </p:spTree>
    <p:extLst>
      <p:ext uri="{BB962C8B-B14F-4D97-AF65-F5344CB8AC3E}">
        <p14:creationId xmlns:p14="http://schemas.microsoft.com/office/powerpoint/2010/main" val="1497871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20</a:t>
            </a:fld>
            <a:endParaRPr lang="en-IN"/>
          </a:p>
        </p:txBody>
      </p:sp>
    </p:spTree>
    <p:extLst>
      <p:ext uri="{BB962C8B-B14F-4D97-AF65-F5344CB8AC3E}">
        <p14:creationId xmlns:p14="http://schemas.microsoft.com/office/powerpoint/2010/main" val="347997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SGDR uses </a:t>
            </a:r>
            <a:r>
              <a:rPr lang="en-US" sz="1200" b="0" i="1" kern="1200" dirty="0">
                <a:solidFill>
                  <a:schemeClr val="tx1"/>
                </a:solidFill>
                <a:effectLst/>
                <a:latin typeface="+mn-lt"/>
                <a:ea typeface="+mn-ea"/>
                <a:cs typeface="+mn-cs"/>
              </a:rPr>
              <a:t>cosine annealing</a:t>
            </a:r>
            <a:r>
              <a:rPr lang="en-US" sz="1200" b="0" i="0" kern="1200" dirty="0">
                <a:solidFill>
                  <a:schemeClr val="tx1"/>
                </a:solidFill>
                <a:effectLst/>
                <a:latin typeface="+mn-lt"/>
                <a:ea typeface="+mn-ea"/>
                <a:cs typeface="+mn-cs"/>
              </a:rPr>
              <a:t>, which decreases learning rate in the form of half a cosine curve, like the left figure.</a:t>
            </a:r>
          </a:p>
          <a:p>
            <a:r>
              <a:rPr lang="en-US" sz="1200" b="0" i="0" kern="1200" dirty="0">
                <a:solidFill>
                  <a:schemeClr val="tx1"/>
                </a:solidFill>
                <a:effectLst/>
                <a:latin typeface="+mn-lt"/>
                <a:ea typeface="+mn-ea"/>
                <a:cs typeface="+mn-cs"/>
              </a:rPr>
              <a:t>This is a good method because we can start out with relatively high learning rates for several iterations in the beginning </a:t>
            </a:r>
          </a:p>
          <a:p>
            <a:r>
              <a:rPr lang="en-US" sz="1200" b="0" i="0" kern="1200" dirty="0">
                <a:solidFill>
                  <a:schemeClr val="tx1"/>
                </a:solidFill>
                <a:effectLst/>
                <a:latin typeface="+mn-lt"/>
                <a:ea typeface="+mn-ea"/>
                <a:cs typeface="+mn-cs"/>
              </a:rPr>
              <a:t>to quickly approach a local minimum, then gradually decrease the learning rate as we get closer to the minimum, ending with several small learning rate iterations.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a:t>
            </a:r>
            <a:r>
              <a:rPr lang="en-US" sz="1100" dirty="0"/>
              <a:t>In order to find a more stable local minimum, we can increase the learning rate from time to time, </a:t>
            </a:r>
          </a:p>
          <a:p>
            <a:r>
              <a:rPr lang="en-US" sz="1100" dirty="0"/>
              <a:t>encouraging the model to “jump” from one local minimum to another if it is in a steep trough. This is the “restarts” in SGDR.</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10/21/19 4:00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79950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 Cosine Decay (Cosine Annealing) </a:t>
            </a:r>
            <a:endParaRPr lang="en-US" dirty="0">
              <a:effectLst/>
            </a:endParaRPr>
          </a:p>
          <a:p>
            <a:r>
              <a:rPr lang="ko-KR" altLang="en-US" sz="1100" kern="1200" dirty="0">
                <a:solidFill>
                  <a:schemeClr val="tx1"/>
                </a:solidFill>
                <a:effectLst/>
                <a:latin typeface="+mn-lt"/>
                <a:ea typeface="+mn-ea"/>
                <a:cs typeface="+mn-cs"/>
              </a:rPr>
              <a:t>본 논문에서는 </a:t>
            </a:r>
            <a:r>
              <a:rPr lang="en-US" sz="1100" kern="1200" dirty="0">
                <a:solidFill>
                  <a:schemeClr val="tx1"/>
                </a:solidFill>
                <a:effectLst/>
                <a:latin typeface="+mn-lt"/>
                <a:ea typeface="+mn-ea"/>
                <a:cs typeface="+mn-cs"/>
              </a:rPr>
              <a:t>Restart</a:t>
            </a:r>
            <a:r>
              <a:rPr lang="ko-KR" altLang="en-US" sz="1100" kern="1200" dirty="0">
                <a:solidFill>
                  <a:schemeClr val="tx1"/>
                </a:solidFill>
                <a:effectLst/>
                <a:latin typeface="+mn-lt"/>
                <a:ea typeface="+mn-ea"/>
                <a:cs typeface="+mn-cs"/>
              </a:rPr>
              <a:t>는 사용하지 않고 처음부터 끝까지 천천히 </a:t>
            </a:r>
            <a:r>
              <a:rPr lang="en-US" sz="1100" kern="1200" dirty="0">
                <a:solidFill>
                  <a:schemeClr val="tx1"/>
                </a:solidFill>
                <a:effectLst/>
                <a:latin typeface="+mn-lt"/>
                <a:ea typeface="+mn-ea"/>
                <a:cs typeface="+mn-cs"/>
              </a:rPr>
              <a:t>Cosine </a:t>
            </a:r>
            <a:r>
              <a:rPr lang="ko-KR" altLang="en-US" sz="1100" kern="1200" dirty="0">
                <a:solidFill>
                  <a:schemeClr val="tx1"/>
                </a:solidFill>
                <a:effectLst/>
                <a:latin typeface="+mn-lt"/>
                <a:ea typeface="+mn-ea"/>
                <a:cs typeface="+mn-cs"/>
              </a:rPr>
              <a:t>그래프를 따라 </a:t>
            </a:r>
            <a:r>
              <a:rPr lang="en-US" sz="1100" kern="1200" dirty="0">
                <a:solidFill>
                  <a:schemeClr val="tx1"/>
                </a:solidFill>
                <a:effectLst/>
                <a:latin typeface="+mn-lt"/>
                <a:ea typeface="+mn-ea"/>
                <a:cs typeface="+mn-cs"/>
              </a:rPr>
              <a:t>Learning Rate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감소시키는 방식을 사용하였고 이를 적용 하여 성능이 증가하였음</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Step Decay</a:t>
            </a:r>
            <a:r>
              <a:rPr lang="ko-KR" altLang="en-US" sz="1100" kern="1200" dirty="0">
                <a:solidFill>
                  <a:schemeClr val="tx1"/>
                </a:solidFill>
                <a:effectLst/>
                <a:latin typeface="+mn-lt"/>
                <a:ea typeface="+mn-ea"/>
                <a:cs typeface="+mn-cs"/>
              </a:rPr>
              <a:t>의 경우 </a:t>
            </a:r>
            <a:r>
              <a:rPr lang="en-US" sz="1100" kern="1200" dirty="0">
                <a:solidFill>
                  <a:schemeClr val="tx1"/>
                </a:solidFill>
                <a:effectLst/>
                <a:latin typeface="+mn-lt"/>
                <a:ea typeface="+mn-ea"/>
                <a:cs typeface="+mn-cs"/>
              </a:rPr>
              <a:t>Epoch</a:t>
            </a:r>
            <a:r>
              <a:rPr lang="ko-KR" altLang="en-US" sz="1100" kern="1200" dirty="0">
                <a:solidFill>
                  <a:schemeClr val="tx1"/>
                </a:solidFill>
                <a:effectLst/>
                <a:latin typeface="+mn-lt"/>
                <a:ea typeface="+mn-ea"/>
                <a:cs typeface="+mn-cs"/>
              </a:rPr>
              <a:t>에 맞춰서 사람이 지정해야 하는데</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어느 정도 </a:t>
            </a:r>
            <a:r>
              <a:rPr lang="en-US" sz="1100" kern="1200" dirty="0">
                <a:solidFill>
                  <a:schemeClr val="tx1"/>
                </a:solidFill>
                <a:effectLst/>
                <a:latin typeface="+mn-lt"/>
                <a:ea typeface="+mn-ea"/>
                <a:cs typeface="+mn-cs"/>
              </a:rPr>
              <a:t>Epoch</a:t>
            </a:r>
            <a:r>
              <a:rPr lang="ko-KR" altLang="en-US" sz="1100" kern="1200" dirty="0">
                <a:solidFill>
                  <a:schemeClr val="tx1"/>
                </a:solidFill>
                <a:effectLst/>
                <a:latin typeface="+mn-lt"/>
                <a:ea typeface="+mn-ea"/>
                <a:cs typeface="+mn-cs"/>
              </a:rPr>
              <a:t>에 어느 정도의 </a:t>
            </a:r>
            <a:r>
              <a:rPr lang="en-US" sz="1100" kern="1200" dirty="0">
                <a:solidFill>
                  <a:schemeClr val="tx1"/>
                </a:solidFill>
                <a:effectLst/>
                <a:latin typeface="+mn-lt"/>
                <a:ea typeface="+mn-ea"/>
                <a:cs typeface="+mn-cs"/>
              </a:rPr>
              <a:t>Learning Rate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가지게 할지 경험적으로 평가하여 적용할 수 밖에 없음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그에 비해 </a:t>
            </a:r>
            <a:r>
              <a:rPr lang="en-US" sz="1100" kern="1200" dirty="0">
                <a:solidFill>
                  <a:schemeClr val="tx1"/>
                </a:solidFill>
                <a:effectLst/>
                <a:latin typeface="+mn-lt"/>
                <a:ea typeface="+mn-ea"/>
                <a:cs typeface="+mn-cs"/>
              </a:rPr>
              <a:t>Cosine Decay</a:t>
            </a:r>
            <a:r>
              <a:rPr lang="ko-KR" altLang="en-US" sz="1100" kern="1200" dirty="0">
                <a:solidFill>
                  <a:schemeClr val="tx1"/>
                </a:solidFill>
                <a:effectLst/>
                <a:latin typeface="+mn-lt"/>
                <a:ea typeface="+mn-ea"/>
                <a:cs typeface="+mn-cs"/>
              </a:rPr>
              <a:t>는 </a:t>
            </a:r>
            <a:r>
              <a:rPr lang="en-US" sz="1100" kern="1200" dirty="0">
                <a:solidFill>
                  <a:schemeClr val="tx1"/>
                </a:solidFill>
                <a:effectLst/>
                <a:latin typeface="+mn-lt"/>
                <a:ea typeface="+mn-ea"/>
                <a:cs typeface="+mn-cs"/>
              </a:rPr>
              <a:t>Epoch</a:t>
            </a:r>
            <a:r>
              <a:rPr lang="ko-KR" altLang="en-US" sz="1100" kern="1200" dirty="0">
                <a:solidFill>
                  <a:schemeClr val="tx1"/>
                </a:solidFill>
                <a:effectLst/>
                <a:latin typeface="+mn-lt"/>
                <a:ea typeface="+mn-ea"/>
                <a:cs typeface="+mn-cs"/>
              </a:rPr>
              <a:t>에 맞게 적절한 </a:t>
            </a:r>
            <a:r>
              <a:rPr lang="en-US" sz="1100" kern="1200" dirty="0">
                <a:solidFill>
                  <a:schemeClr val="tx1"/>
                </a:solidFill>
                <a:effectLst/>
                <a:latin typeface="+mn-lt"/>
                <a:ea typeface="+mn-ea"/>
                <a:cs typeface="+mn-cs"/>
              </a:rPr>
              <a:t>Learning Rate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a:t>
            </a:r>
            <a:r>
              <a:rPr lang="ko-KR" altLang="en-US" sz="1100" kern="1200" dirty="0" err="1">
                <a:solidFill>
                  <a:schemeClr val="tx1"/>
                </a:solidFill>
                <a:effectLst/>
                <a:latin typeface="+mn-lt"/>
                <a:ea typeface="+mn-ea"/>
                <a:cs typeface="+mn-cs"/>
              </a:rPr>
              <a:t>지정해주기</a:t>
            </a:r>
            <a:r>
              <a:rPr lang="ko-KR" altLang="en-US" sz="1100" kern="1200" dirty="0">
                <a:solidFill>
                  <a:schemeClr val="tx1"/>
                </a:solidFill>
                <a:effectLst/>
                <a:latin typeface="+mn-lt"/>
                <a:ea typeface="+mn-ea"/>
                <a:cs typeface="+mn-cs"/>
              </a:rPr>
              <a:t> 때문에 높은 </a:t>
            </a:r>
            <a:r>
              <a:rPr lang="en-US" sz="1100" kern="1200" dirty="0">
                <a:solidFill>
                  <a:schemeClr val="tx1"/>
                </a:solidFill>
                <a:effectLst/>
                <a:latin typeface="+mn-lt"/>
                <a:ea typeface="+mn-ea"/>
                <a:cs typeface="+mn-cs"/>
              </a:rPr>
              <a:t>Accuracy</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얻을 수 있음 </a:t>
            </a:r>
            <a:endParaRPr lang="ko-KR" altLang="en-US" dirty="0">
              <a:effectLst/>
            </a:endParaRPr>
          </a:p>
          <a:p>
            <a:endParaRPr lang="en-US" dirty="0"/>
          </a:p>
          <a:p>
            <a:r>
              <a:rPr lang="en-US" sz="1200" b="0" i="0" kern="1200" dirty="0">
                <a:solidFill>
                  <a:schemeClr val="tx1"/>
                </a:solidFill>
                <a:effectLst/>
                <a:latin typeface="+mn-lt"/>
                <a:ea typeface="+mn-ea"/>
                <a:cs typeface="+mn-cs"/>
              </a:rPr>
              <a:t>Typically, after the learning rate warm-up described earlier, we decrease the learning rate as the training progresses (the intuition being that as you get closer to the optimum, high learning rates might move you </a:t>
            </a:r>
            <a:r>
              <a:rPr lang="en-US" sz="1200" b="0" i="0" u="none" strike="noStrike" kern="1200" dirty="0">
                <a:solidFill>
                  <a:schemeClr val="tx1"/>
                </a:solidFill>
                <a:effectLst/>
                <a:latin typeface="+mn-lt"/>
                <a:ea typeface="+mn-ea"/>
                <a:cs typeface="+mn-cs"/>
                <a:hlinkClick r:id="rId3"/>
              </a:rPr>
              <a:t>away from it</a:t>
            </a:r>
            <a:r>
              <a:rPr lang="en-US" sz="1200" b="0" i="0" kern="1200" dirty="0">
                <a:solidFill>
                  <a:schemeClr val="tx1"/>
                </a:solidFill>
                <a:effectLst/>
                <a:latin typeface="+mn-lt"/>
                <a:ea typeface="+mn-ea"/>
                <a:cs typeface="+mn-cs"/>
              </a:rPr>
              <a:t>). A smooth function to describe this schedule is the cosine function which we can see above.</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10/21/19 4:00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462489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 Optimal Solution</a:t>
            </a:r>
            <a:r>
              <a:rPr lang="ko-KR" altLang="en-US" sz="1100" kern="1200" dirty="0">
                <a:solidFill>
                  <a:schemeClr val="tx1"/>
                </a:solidFill>
                <a:effectLst/>
                <a:latin typeface="+mn-lt"/>
                <a:ea typeface="+mn-ea"/>
                <a:cs typeface="+mn-cs"/>
              </a:rPr>
              <a:t>은 다른 값들이 충분히 작을 때 </a:t>
            </a:r>
            <a:r>
              <a:rPr lang="en-US" altLang="ko-KR"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inf</a:t>
            </a:r>
            <a:r>
              <a:rPr lang="ko-KR" altLang="en-US" sz="1100" kern="1200" dirty="0">
                <a:solidFill>
                  <a:schemeClr val="tx1"/>
                </a:solidFill>
                <a:effectLst/>
                <a:latin typeface="+mn-lt"/>
                <a:ea typeface="+mn-ea"/>
                <a:cs typeface="+mn-cs"/>
              </a:rPr>
              <a:t>가 되는 것인데</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학습을 진행하면 이 방향으로 흘러가서 결국 </a:t>
            </a:r>
            <a:r>
              <a:rPr lang="ko-KR" altLang="en-US" sz="1100" kern="1200" dirty="0" err="1">
                <a:solidFill>
                  <a:schemeClr val="tx1"/>
                </a:solidFill>
                <a:effectLst/>
                <a:latin typeface="+mn-lt"/>
                <a:ea typeface="+mn-ea"/>
                <a:cs typeface="+mn-cs"/>
              </a:rPr>
              <a:t>과적합으로</a:t>
            </a:r>
            <a:r>
              <a:rPr lang="ko-KR" altLang="en-US" sz="1100" kern="1200" dirty="0">
                <a:solidFill>
                  <a:schemeClr val="tx1"/>
                </a:solidFill>
                <a:effectLst/>
                <a:latin typeface="+mn-lt"/>
                <a:ea typeface="+mn-ea"/>
                <a:cs typeface="+mn-cs"/>
              </a:rPr>
              <a:t> 이어질 가능 성이 있다고 주장</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즉</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출력된 클래스 간의 차이가 커야 정답으로 인정하게 되는 것인데</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이렇게 학습되면 모델이 해당 클래스가 정답일 것이라고 너무 확신하게 설계된다는 문제가 있음 </a:t>
            </a:r>
            <a:endParaRPr lang="ko-KR" altLang="en-US" dirty="0">
              <a:effectLst/>
            </a:endParaRPr>
          </a:p>
          <a:p>
            <a:r>
              <a:rPr lang="en-US" sz="1100" kern="1200" dirty="0">
                <a:solidFill>
                  <a:schemeClr val="tx1"/>
                </a:solidFill>
                <a:effectLst/>
                <a:latin typeface="+mn-lt"/>
                <a:ea typeface="+mn-ea"/>
                <a:cs typeface="+mn-cs"/>
              </a:rPr>
              <a:t>◎ Inception V2</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학습시키기 위해 제안된 </a:t>
            </a:r>
            <a:r>
              <a:rPr lang="en-US" sz="1100" kern="1200" dirty="0">
                <a:solidFill>
                  <a:schemeClr val="tx1"/>
                </a:solidFill>
                <a:effectLst/>
                <a:latin typeface="+mn-lt"/>
                <a:ea typeface="+mn-ea"/>
                <a:cs typeface="+mn-cs"/>
              </a:rPr>
              <a:t>Label Smoothing</a:t>
            </a:r>
            <a:r>
              <a:rPr lang="ko-KR" altLang="en-US" sz="1100" kern="1200" dirty="0">
                <a:solidFill>
                  <a:schemeClr val="tx1"/>
                </a:solidFill>
                <a:effectLst/>
                <a:latin typeface="+mn-lt"/>
                <a:ea typeface="+mn-ea"/>
                <a:cs typeface="+mn-cs"/>
              </a:rPr>
              <a:t>은 </a:t>
            </a:r>
            <a:r>
              <a:rPr lang="en-US" sz="1100" kern="1200" dirty="0">
                <a:solidFill>
                  <a:schemeClr val="tx1"/>
                </a:solidFill>
                <a:effectLst/>
                <a:latin typeface="+mn-lt"/>
                <a:ea typeface="+mn-ea"/>
                <a:cs typeface="+mn-cs"/>
              </a:rPr>
              <a:t>True Probability</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아래와 같이 바꾸는 것 </a:t>
            </a:r>
            <a:endParaRPr lang="ko-KR" altLang="en-US" dirty="0">
              <a:effectLst/>
            </a:endParaRPr>
          </a:p>
          <a:p>
            <a:r>
              <a:rPr lang="ko-KR" altLang="en-US"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Smoothed Label</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Logit</a:t>
            </a:r>
            <a:r>
              <a:rPr lang="ko-KR" altLang="en-US" sz="1100" kern="1200" dirty="0">
                <a:solidFill>
                  <a:schemeClr val="tx1"/>
                </a:solidFill>
                <a:effectLst/>
                <a:latin typeface="+mn-lt"/>
                <a:ea typeface="+mn-ea"/>
                <a:cs typeface="+mn-cs"/>
              </a:rPr>
              <a:t>을 구하면 다음과 같음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만약 </a:t>
            </a:r>
            <a:r>
              <a:rPr lang="en-US" sz="1100" kern="1200" dirty="0">
                <a:solidFill>
                  <a:schemeClr val="tx1"/>
                </a:solidFill>
                <a:effectLst/>
                <a:latin typeface="+mn-lt"/>
                <a:ea typeface="+mn-ea"/>
                <a:cs typeface="+mn-cs"/>
              </a:rPr>
              <a:t>epsilon</a:t>
            </a:r>
            <a:r>
              <a:rPr lang="ko-KR" altLang="en-US" sz="1100" kern="1200" dirty="0">
                <a:solidFill>
                  <a:schemeClr val="tx1"/>
                </a:solidFill>
                <a:effectLst/>
                <a:latin typeface="+mn-lt"/>
                <a:ea typeface="+mn-ea"/>
                <a:cs typeface="+mn-cs"/>
              </a:rPr>
              <a:t>이 </a:t>
            </a:r>
            <a:r>
              <a:rPr lang="en-US" altLang="ko-KR" sz="1100" kern="1200" dirty="0">
                <a:solidFill>
                  <a:schemeClr val="tx1"/>
                </a:solidFill>
                <a:effectLst/>
                <a:latin typeface="+mn-lt"/>
                <a:ea typeface="+mn-ea"/>
                <a:cs typeface="+mn-cs"/>
              </a:rPr>
              <a:t>0</a:t>
            </a:r>
            <a:r>
              <a:rPr lang="ko-KR" altLang="en-US" sz="1100" kern="1200" dirty="0">
                <a:solidFill>
                  <a:schemeClr val="tx1"/>
                </a:solidFill>
                <a:effectLst/>
                <a:latin typeface="+mn-lt"/>
                <a:ea typeface="+mn-ea"/>
                <a:cs typeface="+mn-cs"/>
              </a:rPr>
              <a:t>이면 정답과 오답 사이의 </a:t>
            </a:r>
            <a:r>
              <a:rPr lang="en-US" sz="1100" kern="1200" dirty="0">
                <a:solidFill>
                  <a:schemeClr val="tx1"/>
                </a:solidFill>
                <a:effectLst/>
                <a:latin typeface="+mn-lt"/>
                <a:ea typeface="+mn-ea"/>
                <a:cs typeface="+mn-cs"/>
              </a:rPr>
              <a:t>Logit </a:t>
            </a:r>
            <a:r>
              <a:rPr lang="ko-KR" altLang="en-US" sz="1100" kern="1200" dirty="0">
                <a:solidFill>
                  <a:schemeClr val="tx1"/>
                </a:solidFill>
                <a:effectLst/>
                <a:latin typeface="+mn-lt"/>
                <a:ea typeface="+mn-ea"/>
                <a:cs typeface="+mn-cs"/>
              </a:rPr>
              <a:t>무한대로 수렴하고</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epsilon</a:t>
            </a:r>
            <a:r>
              <a:rPr lang="ko-KR" altLang="en-US" sz="1100" kern="1200" dirty="0">
                <a:solidFill>
                  <a:schemeClr val="tx1"/>
                </a:solidFill>
                <a:effectLst/>
                <a:latin typeface="+mn-lt"/>
                <a:ea typeface="+mn-ea"/>
                <a:cs typeface="+mn-cs"/>
              </a:rPr>
              <a:t>을 높이면 정답과 오답 사이의 </a:t>
            </a:r>
            <a:r>
              <a:rPr lang="en-US" sz="1100" kern="1200" dirty="0">
                <a:solidFill>
                  <a:schemeClr val="tx1"/>
                </a:solidFill>
                <a:effectLst/>
                <a:latin typeface="+mn-lt"/>
                <a:ea typeface="+mn-ea"/>
                <a:cs typeface="+mn-cs"/>
              </a:rPr>
              <a:t>Logit</a:t>
            </a:r>
            <a:r>
              <a:rPr lang="ko-KR" altLang="en-US" sz="1100" kern="1200" dirty="0">
                <a:solidFill>
                  <a:schemeClr val="tx1"/>
                </a:solidFill>
                <a:effectLst/>
                <a:latin typeface="+mn-lt"/>
                <a:ea typeface="+mn-ea"/>
                <a:cs typeface="+mn-cs"/>
              </a:rPr>
              <a:t>이 줄어듦</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Empirical</a:t>
            </a:r>
            <a:r>
              <a:rPr lang="ko-KR" altLang="en-US" sz="1100" kern="1200" dirty="0">
                <a:solidFill>
                  <a:schemeClr val="tx1"/>
                </a:solidFill>
                <a:effectLst/>
                <a:latin typeface="+mn-lt"/>
                <a:ea typeface="+mn-ea"/>
                <a:cs typeface="+mn-cs"/>
              </a:rPr>
              <a:t>하게 실험해본 결과 </a:t>
            </a:r>
            <a:r>
              <a:rPr lang="en-US" sz="1100" kern="1200" dirty="0">
                <a:solidFill>
                  <a:schemeClr val="tx1"/>
                </a:solidFill>
                <a:effectLst/>
                <a:latin typeface="+mn-lt"/>
                <a:ea typeface="+mn-ea"/>
                <a:cs typeface="+mn-cs"/>
              </a:rPr>
              <a:t>K=1000 (ImageNet), epsilon=0.1 </a:t>
            </a:r>
            <a:r>
              <a:rPr lang="ko-KR" altLang="en-US" sz="1100" kern="1200" dirty="0">
                <a:solidFill>
                  <a:schemeClr val="tx1"/>
                </a:solidFill>
                <a:effectLst/>
                <a:latin typeface="+mn-lt"/>
                <a:ea typeface="+mn-ea"/>
                <a:cs typeface="+mn-cs"/>
              </a:rPr>
              <a:t>인 경우</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Logit</a:t>
            </a:r>
            <a:r>
              <a:rPr lang="ko-KR" altLang="en-US" sz="1100" kern="1200" dirty="0">
                <a:solidFill>
                  <a:schemeClr val="tx1"/>
                </a:solidFill>
                <a:effectLst/>
                <a:latin typeface="+mn-lt"/>
                <a:ea typeface="+mn-ea"/>
                <a:cs typeface="+mn-cs"/>
              </a:rPr>
              <a:t>간의 </a:t>
            </a:r>
            <a:r>
              <a:rPr lang="en-US" sz="1100" kern="1200" dirty="0">
                <a:solidFill>
                  <a:schemeClr val="tx1"/>
                </a:solidFill>
                <a:effectLst/>
                <a:latin typeface="+mn-lt"/>
                <a:ea typeface="+mn-ea"/>
                <a:cs typeface="+mn-cs"/>
              </a:rPr>
              <a:t>Gap</a:t>
            </a:r>
            <a:r>
              <a:rPr lang="ko-KR" altLang="en-US" sz="1100" kern="1200" dirty="0">
                <a:solidFill>
                  <a:schemeClr val="tx1"/>
                </a:solidFill>
                <a:effectLst/>
                <a:latin typeface="+mn-lt"/>
                <a:ea typeface="+mn-ea"/>
                <a:cs typeface="+mn-cs"/>
              </a:rPr>
              <a:t>이 </a:t>
            </a:r>
            <a:r>
              <a:rPr lang="en-US" altLang="ko-KR" sz="1100" kern="1200" dirty="0">
                <a:solidFill>
                  <a:schemeClr val="tx1"/>
                </a:solidFill>
                <a:effectLst/>
                <a:latin typeface="+mn-lt"/>
                <a:ea typeface="+mn-ea"/>
                <a:cs typeface="+mn-cs"/>
              </a:rPr>
              <a:t>9.1</a:t>
            </a:r>
            <a:r>
              <a:rPr lang="ko-KR" altLang="en-US" sz="1100" kern="1200" dirty="0">
                <a:solidFill>
                  <a:schemeClr val="tx1"/>
                </a:solidFill>
                <a:effectLst/>
                <a:latin typeface="+mn-lt"/>
                <a:ea typeface="+mn-ea"/>
                <a:cs typeface="+mn-cs"/>
              </a:rPr>
              <a:t>정도로 수렴하는 것을 확인하였음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이는 모델을 </a:t>
            </a:r>
            <a:r>
              <a:rPr lang="en-US" sz="1100" kern="1200" dirty="0">
                <a:solidFill>
                  <a:schemeClr val="tx1"/>
                </a:solidFill>
                <a:effectLst/>
                <a:latin typeface="+mn-lt"/>
                <a:ea typeface="+mn-ea"/>
                <a:cs typeface="+mn-cs"/>
              </a:rPr>
              <a:t>Generalize </a:t>
            </a:r>
            <a:r>
              <a:rPr lang="ko-KR" altLang="en-US" sz="1100" kern="1200" dirty="0">
                <a:solidFill>
                  <a:schemeClr val="tx1"/>
                </a:solidFill>
                <a:effectLst/>
                <a:latin typeface="+mn-lt"/>
                <a:ea typeface="+mn-ea"/>
                <a:cs typeface="+mn-cs"/>
              </a:rPr>
              <a:t>하는 효과를 가지고</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실제로 분류 성능이 향상되었음 </a:t>
            </a:r>
            <a:endParaRPr lang="en-US" altLang="ko-KR" sz="1100" kern="1200" dirty="0">
              <a:solidFill>
                <a:schemeClr val="tx1"/>
              </a:solidFill>
              <a:effectLst/>
              <a:latin typeface="+mn-lt"/>
              <a:ea typeface="+mn-ea"/>
              <a:cs typeface="+mn-cs"/>
            </a:endParaRPr>
          </a:p>
          <a:p>
            <a:endParaRPr lang="en-US" altLang="ko-KR" sz="11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the loss is cross-entropy, for mathematical reasons, the network has an incentive to make the prediction for one category very large and the others very small and this leads to over-fitting.</a:t>
            </a:r>
            <a:endParaRPr lang="ko-KR" altLang="en-US" dirty="0">
              <a:effectLst/>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Label Smoothing:</a:t>
            </a:r>
            <a:br>
              <a:rPr lang="en-US" dirty="0"/>
            </a:br>
            <a:r>
              <a:rPr lang="en-US" sz="1200" b="0" i="0" kern="1200" dirty="0">
                <a:solidFill>
                  <a:schemeClr val="tx1"/>
                </a:solidFill>
                <a:effectLst/>
                <a:latin typeface="+mn-lt"/>
                <a:ea typeface="+mn-ea"/>
                <a:cs typeface="+mn-cs"/>
              </a:rPr>
              <a:t>This suggests tweaking the final the final layers and the probability distribution for the predictions to allow the network to generalize better.</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10/21/19 4:00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848863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100" kern="1200" dirty="0">
                <a:solidFill>
                  <a:schemeClr val="tx1"/>
                </a:solidFill>
                <a:effectLst/>
                <a:latin typeface="+mn-lt"/>
                <a:ea typeface="+mn-ea"/>
                <a:cs typeface="+mn-cs"/>
              </a:rPr>
              <a:t>◎ 이미 학습된 기존의 거대한 </a:t>
            </a:r>
            <a:r>
              <a:rPr lang="en-US" sz="1100" kern="1200" dirty="0">
                <a:solidFill>
                  <a:schemeClr val="tx1"/>
                </a:solidFill>
                <a:effectLst/>
                <a:latin typeface="+mn-lt"/>
                <a:ea typeface="+mn-ea"/>
                <a:cs typeface="+mn-cs"/>
              </a:rPr>
              <a:t>Teacher Neural Network(ResNet-152)</a:t>
            </a:r>
            <a:r>
              <a:rPr lang="ko-KR" altLang="en-US" sz="1100" kern="1200" dirty="0">
                <a:solidFill>
                  <a:schemeClr val="tx1"/>
                </a:solidFill>
                <a:effectLst/>
                <a:latin typeface="+mn-lt"/>
                <a:ea typeface="+mn-ea"/>
                <a:cs typeface="+mn-cs"/>
              </a:rPr>
              <a:t>가 가지고 있는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br>
              <a:rPr lang="ko-KR" altLang="en-US" sz="1100" kern="1200" dirty="0">
                <a:solidFill>
                  <a:schemeClr val="tx1"/>
                </a:solidFill>
                <a:effectLst/>
                <a:latin typeface="+mn-lt"/>
                <a:ea typeface="+mn-ea"/>
                <a:cs typeface="+mn-cs"/>
              </a:rPr>
            </a:br>
            <a:r>
              <a:rPr lang="ko-KR" altLang="en-US" sz="1100" kern="1200" dirty="0">
                <a:solidFill>
                  <a:schemeClr val="tx1"/>
                </a:solidFill>
                <a:effectLst/>
                <a:latin typeface="+mn-lt"/>
                <a:ea typeface="+mn-ea"/>
                <a:cs typeface="+mn-cs"/>
              </a:rPr>
              <a:t>또 다른 작은 </a:t>
            </a:r>
            <a:r>
              <a:rPr lang="en-US" sz="1100" kern="1200" dirty="0">
                <a:solidFill>
                  <a:schemeClr val="tx1"/>
                </a:solidFill>
                <a:effectLst/>
                <a:latin typeface="+mn-lt"/>
                <a:ea typeface="+mn-ea"/>
                <a:cs typeface="+mn-cs"/>
              </a:rPr>
              <a:t>Student Neural Network(ResNet-50)</a:t>
            </a:r>
            <a:r>
              <a:rPr lang="ko-KR" altLang="en-US" sz="1100" kern="1200" dirty="0">
                <a:solidFill>
                  <a:schemeClr val="tx1"/>
                </a:solidFill>
                <a:effectLst/>
                <a:latin typeface="+mn-lt"/>
                <a:ea typeface="+mn-ea"/>
                <a:cs typeface="+mn-cs"/>
              </a:rPr>
              <a:t>에 효율적으로 전달할 수 있는 </a:t>
            </a:r>
            <a:r>
              <a:rPr lang="en-US" sz="1100" kern="1200" dirty="0">
                <a:solidFill>
                  <a:schemeClr val="tx1"/>
                </a:solidFill>
                <a:effectLst/>
                <a:latin typeface="+mn-lt"/>
                <a:ea typeface="+mn-ea"/>
                <a:cs typeface="+mn-cs"/>
              </a:rPr>
              <a:t>Knowledge Distillation </a:t>
            </a:r>
            <a:r>
              <a:rPr lang="ko-KR" altLang="en-US" sz="1100" kern="1200" dirty="0">
                <a:solidFill>
                  <a:schemeClr val="tx1"/>
                </a:solidFill>
                <a:effectLst/>
                <a:latin typeface="+mn-lt"/>
                <a:ea typeface="+mn-ea"/>
                <a:cs typeface="+mn-cs"/>
              </a:rPr>
              <a:t>기법을 연구 </a:t>
            </a:r>
            <a:endParaRPr lang="ko-KR" altLang="en-US" dirty="0">
              <a:effectLst/>
            </a:endParaRPr>
          </a:p>
          <a:p>
            <a:r>
              <a:rPr lang="ko-KR" alt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Softmax</a:t>
            </a:r>
            <a:r>
              <a:rPr lang="ko-KR" altLang="en-US" sz="1100" kern="1200" dirty="0">
                <a:solidFill>
                  <a:schemeClr val="tx1"/>
                </a:solidFill>
                <a:effectLst/>
                <a:latin typeface="+mn-lt"/>
                <a:ea typeface="+mn-ea"/>
                <a:cs typeface="+mn-cs"/>
              </a:rPr>
              <a:t>는 이러한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보유하고 있음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고양이와 비슷하게 생긴 강아지를 보고 고양이일 가능성이 </a:t>
            </a:r>
            <a:r>
              <a:rPr lang="en-US" altLang="ko-KR" sz="1100" kern="1200" dirty="0">
                <a:solidFill>
                  <a:schemeClr val="tx1"/>
                </a:solidFill>
                <a:effectLst/>
                <a:latin typeface="+mn-lt"/>
                <a:ea typeface="+mn-ea"/>
                <a:cs typeface="+mn-cs"/>
              </a:rPr>
              <a:t>10%</a:t>
            </a:r>
            <a:r>
              <a:rPr lang="ko-KR" altLang="en-US" sz="1100" kern="1200" dirty="0">
                <a:solidFill>
                  <a:schemeClr val="tx1"/>
                </a:solidFill>
                <a:effectLst/>
                <a:latin typeface="+mn-lt"/>
                <a:ea typeface="+mn-ea"/>
                <a:cs typeface="+mn-cs"/>
              </a:rPr>
              <a:t>는 있다는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내포 </a:t>
            </a:r>
            <a:endParaRPr lang="ko-KR" altLang="en-US" dirty="0">
              <a:effectLst/>
            </a:endParaRPr>
          </a:p>
          <a:p>
            <a:r>
              <a:rPr lang="en-US" sz="1100" kern="1200" dirty="0">
                <a:solidFill>
                  <a:schemeClr val="tx1"/>
                </a:solidFill>
                <a:effectLst/>
                <a:latin typeface="+mn-lt"/>
                <a:ea typeface="+mn-ea"/>
                <a:cs typeface="+mn-cs"/>
              </a:rPr>
              <a:t>◎ Loss Function (z=student, r=teacher, T=hyper parameter, T</a:t>
            </a:r>
            <a:r>
              <a:rPr lang="ko-KR" altLang="en-US" sz="1100" kern="1200" dirty="0">
                <a:solidFill>
                  <a:schemeClr val="tx1"/>
                </a:solidFill>
                <a:effectLst/>
                <a:latin typeface="+mn-lt"/>
                <a:ea typeface="+mn-ea"/>
                <a:cs typeface="+mn-cs"/>
              </a:rPr>
              <a:t>는 출력을 더욱 </a:t>
            </a:r>
            <a:r>
              <a:rPr lang="en-US" sz="1100" kern="1200" dirty="0">
                <a:solidFill>
                  <a:schemeClr val="tx1"/>
                </a:solidFill>
                <a:effectLst/>
                <a:latin typeface="+mn-lt"/>
                <a:ea typeface="+mn-ea"/>
                <a:cs typeface="+mn-cs"/>
              </a:rPr>
              <a:t>Soft</a:t>
            </a:r>
            <a:r>
              <a:rPr lang="ko-KR" altLang="en-US" sz="1100" kern="1200" dirty="0">
                <a:solidFill>
                  <a:schemeClr val="tx1"/>
                </a:solidFill>
                <a:effectLst/>
                <a:latin typeface="+mn-lt"/>
                <a:ea typeface="+mn-ea"/>
                <a:cs typeface="+mn-cs"/>
              </a:rPr>
              <a:t>하게 바꿈</a:t>
            </a:r>
            <a:r>
              <a:rPr lang="en-US" altLang="ko-KR" sz="1100" kern="1200" dirty="0">
                <a:solidFill>
                  <a:schemeClr val="tx1"/>
                </a:solidFill>
                <a:effectLst/>
                <a:latin typeface="+mn-lt"/>
                <a:ea typeface="+mn-ea"/>
                <a:cs typeface="+mn-cs"/>
              </a:rPr>
              <a:t>) </a:t>
            </a:r>
            <a:endParaRPr lang="ko-KR" altLang="en-US" dirty="0">
              <a:effectLst/>
            </a:endParaRPr>
          </a:p>
          <a:p>
            <a:r>
              <a:rPr lang="ko-KR" altLang="en-US" sz="1100" kern="1200" dirty="0">
                <a:solidFill>
                  <a:schemeClr val="tx1"/>
                </a:solidFill>
                <a:effectLst/>
                <a:latin typeface="+mn-lt"/>
                <a:ea typeface="+mn-ea"/>
                <a:cs typeface="+mn-cs"/>
              </a:rPr>
              <a:t>기존의 정답</a:t>
            </a:r>
            <a:r>
              <a:rPr lang="en-US" altLang="ko-KR" sz="1100"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p)</a:t>
            </a:r>
            <a:r>
              <a:rPr lang="ko-KR" altLang="en-US" sz="1100" kern="1200" dirty="0">
                <a:solidFill>
                  <a:schemeClr val="tx1"/>
                </a:solidFill>
                <a:effectLst/>
                <a:latin typeface="+mn-lt"/>
                <a:ea typeface="+mn-ea"/>
                <a:cs typeface="+mn-cs"/>
              </a:rPr>
              <a:t>와 예측</a:t>
            </a:r>
            <a:r>
              <a:rPr lang="en-US" altLang="ko-KR" sz="1100" kern="1200" dirty="0">
                <a:solidFill>
                  <a:schemeClr val="tx1"/>
                </a:solidFill>
                <a:effectLst/>
                <a:latin typeface="+mn-lt"/>
                <a:ea typeface="+mn-ea"/>
                <a:cs typeface="+mn-cs"/>
              </a:rPr>
              <a:t>(</a:t>
            </a:r>
            <a:r>
              <a:rPr lang="en-US" sz="1100" kern="1200" dirty="0" err="1">
                <a:solidFill>
                  <a:schemeClr val="tx1"/>
                </a:solidFill>
                <a:effectLst/>
                <a:latin typeface="+mn-lt"/>
                <a:ea typeface="+mn-ea"/>
                <a:cs typeface="+mn-cs"/>
              </a:rPr>
              <a:t>softmax</a:t>
            </a:r>
            <a:r>
              <a:rPr lang="en-US" sz="1100" kern="1200" dirty="0">
                <a:solidFill>
                  <a:schemeClr val="tx1"/>
                </a:solidFill>
                <a:effectLst/>
                <a:latin typeface="+mn-lt"/>
                <a:ea typeface="+mn-ea"/>
                <a:cs typeface="+mn-cs"/>
              </a:rPr>
              <a:t>(z))</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Loss </a:t>
            </a:r>
            <a:r>
              <a:rPr lang="ko-KR" altLang="en-US" sz="1100" kern="1200" dirty="0">
                <a:solidFill>
                  <a:schemeClr val="tx1"/>
                </a:solidFill>
                <a:effectLst/>
                <a:latin typeface="+mn-lt"/>
                <a:ea typeface="+mn-ea"/>
                <a:cs typeface="+mn-cs"/>
              </a:rPr>
              <a:t>뿐만 아니라</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Teacher(ResNet-152</a:t>
            </a:r>
            <a:r>
              <a:rPr lang="ko-KR" altLang="en-US" sz="1100" kern="1200" dirty="0">
                <a:solidFill>
                  <a:schemeClr val="tx1"/>
                </a:solidFill>
                <a:effectLst/>
                <a:latin typeface="+mn-lt"/>
                <a:ea typeface="+mn-ea"/>
                <a:cs typeface="+mn-cs"/>
              </a:rPr>
              <a:t>의 예측</a:t>
            </a:r>
            <a:r>
              <a:rPr lang="en-US" altLang="ko-KR" sz="1100" kern="1200" dirty="0">
                <a:solidFill>
                  <a:schemeClr val="tx1"/>
                </a:solidFill>
                <a:effectLst/>
                <a:latin typeface="+mn-lt"/>
                <a:ea typeface="+mn-ea"/>
                <a:cs typeface="+mn-cs"/>
              </a:rPr>
              <a:t>)</a:t>
            </a:r>
            <a:r>
              <a:rPr lang="ko-KR" altLang="en-US" sz="1100" kern="1200" dirty="0">
                <a:solidFill>
                  <a:schemeClr val="tx1"/>
                </a:solidFill>
                <a:effectLst/>
                <a:latin typeface="+mn-lt"/>
                <a:ea typeface="+mn-ea"/>
                <a:cs typeface="+mn-cs"/>
              </a:rPr>
              <a:t>과 </a:t>
            </a:r>
            <a:r>
              <a:rPr lang="en-US" sz="1100" kern="1200" dirty="0">
                <a:solidFill>
                  <a:schemeClr val="tx1"/>
                </a:solidFill>
                <a:effectLst/>
                <a:latin typeface="+mn-lt"/>
                <a:ea typeface="+mn-ea"/>
                <a:cs typeface="+mn-cs"/>
              </a:rPr>
              <a:t>Student(ResNet-50</a:t>
            </a:r>
            <a:r>
              <a:rPr lang="ko-KR" altLang="en-US" sz="1100" kern="1200" dirty="0">
                <a:solidFill>
                  <a:schemeClr val="tx1"/>
                </a:solidFill>
                <a:effectLst/>
                <a:latin typeface="+mn-lt"/>
                <a:ea typeface="+mn-ea"/>
                <a:cs typeface="+mn-cs"/>
              </a:rPr>
              <a:t>의 예측</a:t>
            </a:r>
            <a:r>
              <a:rPr lang="en-US" altLang="ko-KR" sz="1100" kern="1200" dirty="0">
                <a:solidFill>
                  <a:schemeClr val="tx1"/>
                </a:solidFill>
                <a:effectLst/>
                <a:latin typeface="+mn-lt"/>
                <a:ea typeface="+mn-ea"/>
                <a:cs typeface="+mn-cs"/>
              </a:rPr>
              <a:t>)</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Loss Term</a:t>
            </a:r>
            <a:r>
              <a:rPr lang="ko-KR" altLang="en-US" sz="1100" kern="1200" dirty="0">
                <a:solidFill>
                  <a:schemeClr val="tx1"/>
                </a:solidFill>
                <a:effectLst/>
                <a:latin typeface="+mn-lt"/>
                <a:ea typeface="+mn-ea"/>
                <a:cs typeface="+mn-cs"/>
              </a:rPr>
              <a:t>을 추가함 </a:t>
            </a:r>
            <a:endParaRPr lang="ko-KR" altLang="en-US" dirty="0">
              <a:effectLst/>
            </a:endParaRPr>
          </a:p>
          <a:p>
            <a:endParaRPr lang="en-US" dirty="0"/>
          </a:p>
          <a:p>
            <a:r>
              <a:rPr lang="en-US" sz="1200" b="1" i="0" kern="1200" dirty="0">
                <a:solidFill>
                  <a:schemeClr val="tx1"/>
                </a:solidFill>
                <a:effectLst/>
                <a:latin typeface="+mn-lt"/>
                <a:ea typeface="+mn-ea"/>
                <a:cs typeface="+mn-cs"/>
                <a:hlinkClick r:id="rId3"/>
              </a:rPr>
              <a:t>Distilling the knowledge in a neural network </a:t>
            </a:r>
            <a:r>
              <a:rPr lang="ko-KR" altLang="en-US" sz="1200" b="0" i="0" kern="1200" dirty="0">
                <a:solidFill>
                  <a:schemeClr val="tx1"/>
                </a:solidFill>
                <a:effectLst/>
                <a:latin typeface="+mn-lt"/>
                <a:ea typeface="+mn-ea"/>
                <a:cs typeface="+mn-cs"/>
              </a:rPr>
              <a:t>논문에서 제안한 방법인 </a:t>
            </a:r>
            <a:r>
              <a:rPr lang="en-US" sz="1200" b="0" i="0" kern="1200" dirty="0">
                <a:solidFill>
                  <a:schemeClr val="tx1"/>
                </a:solidFill>
                <a:effectLst/>
                <a:latin typeface="+mn-lt"/>
                <a:ea typeface="+mn-ea"/>
                <a:cs typeface="+mn-cs"/>
              </a:rPr>
              <a:t>Knowledge Distillation </a:t>
            </a:r>
            <a:r>
              <a:rPr lang="ko-KR" altLang="en-US" sz="1200" b="0" i="0" kern="1200" dirty="0">
                <a:solidFill>
                  <a:schemeClr val="tx1"/>
                </a:solidFill>
                <a:effectLst/>
                <a:latin typeface="+mn-lt"/>
                <a:ea typeface="+mn-ea"/>
                <a:cs typeface="+mn-cs"/>
              </a:rPr>
              <a:t>또한 잘 알려진 방법이며 성능이 좋은 </a:t>
            </a:r>
            <a:r>
              <a:rPr lang="en-US" sz="1200" b="0" i="0" kern="1200" dirty="0">
                <a:solidFill>
                  <a:schemeClr val="tx1"/>
                </a:solidFill>
                <a:effectLst/>
                <a:latin typeface="+mn-lt"/>
                <a:ea typeface="+mn-ea"/>
                <a:cs typeface="+mn-cs"/>
              </a:rPr>
              <a:t>teacher model</a:t>
            </a:r>
            <a:r>
              <a:rPr lang="ko-KR" altLang="en-US" sz="1200" b="0" i="0" kern="1200" dirty="0">
                <a:solidFill>
                  <a:schemeClr val="tx1"/>
                </a:solidFill>
                <a:effectLst/>
                <a:latin typeface="+mn-lt"/>
                <a:ea typeface="+mn-ea"/>
                <a:cs typeface="+mn-cs"/>
              </a:rPr>
              <a:t>을 이용하여 </a:t>
            </a:r>
            <a:r>
              <a:rPr lang="en-US" sz="1200" b="0" i="0" kern="1200" dirty="0">
                <a:solidFill>
                  <a:schemeClr val="tx1"/>
                </a:solidFill>
                <a:effectLst/>
                <a:latin typeface="+mn-lt"/>
                <a:ea typeface="+mn-ea"/>
                <a:cs typeface="+mn-cs"/>
              </a:rPr>
              <a:t>student model</a:t>
            </a:r>
            <a:r>
              <a:rPr lang="ko-KR" altLang="en-US" sz="1200" b="0" i="0" kern="1200" dirty="0">
                <a:solidFill>
                  <a:schemeClr val="tx1"/>
                </a:solidFill>
                <a:effectLst/>
                <a:latin typeface="+mn-lt"/>
                <a:ea typeface="+mn-ea"/>
                <a:cs typeface="+mn-cs"/>
              </a:rPr>
              <a:t>이 적은 연산 복잡도를 가지면서 </a:t>
            </a:r>
            <a:r>
              <a:rPr lang="en-US" sz="1200" b="0" i="0" kern="1200" dirty="0">
                <a:solidFill>
                  <a:schemeClr val="tx1"/>
                </a:solidFill>
                <a:effectLst/>
                <a:latin typeface="+mn-lt"/>
                <a:ea typeface="+mn-ea"/>
                <a:cs typeface="+mn-cs"/>
              </a:rPr>
              <a:t>teacher model</a:t>
            </a:r>
            <a:r>
              <a:rPr lang="ko-KR" altLang="en-US" sz="1200" b="0" i="0" kern="1200" dirty="0">
                <a:solidFill>
                  <a:schemeClr val="tx1"/>
                </a:solidFill>
                <a:effectLst/>
                <a:latin typeface="+mn-lt"/>
                <a:ea typeface="+mn-ea"/>
                <a:cs typeface="+mn-cs"/>
              </a:rPr>
              <a:t>의 정확도를 따라가도록 학습을 시키는 방법을 의미합니다</a:t>
            </a:r>
            <a:r>
              <a:rPr lang="en-US" altLang="ko-KR"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Teacher model</a:t>
            </a:r>
            <a:r>
              <a:rPr lang="ko-KR" altLang="en-US" sz="1200" b="0" i="0" kern="1200" dirty="0">
                <a:solidFill>
                  <a:schemeClr val="tx1"/>
                </a:solidFill>
                <a:effectLst/>
                <a:latin typeface="+mn-lt"/>
                <a:ea typeface="+mn-ea"/>
                <a:cs typeface="+mn-cs"/>
              </a:rPr>
              <a:t>로 </a:t>
            </a:r>
            <a:r>
              <a:rPr lang="en-US" sz="1200" b="0" i="0" kern="1200" dirty="0">
                <a:solidFill>
                  <a:schemeClr val="tx1"/>
                </a:solidFill>
                <a:effectLst/>
                <a:latin typeface="+mn-lt"/>
                <a:ea typeface="+mn-ea"/>
                <a:cs typeface="+mn-cs"/>
              </a:rPr>
              <a:t>ResNet-50</a:t>
            </a:r>
            <a:r>
              <a:rPr lang="ko-KR" altLang="en-US" sz="1200" b="0" i="0" kern="1200" dirty="0">
                <a:solidFill>
                  <a:schemeClr val="tx1"/>
                </a:solidFill>
                <a:effectLst/>
                <a:latin typeface="+mn-lt"/>
                <a:ea typeface="+mn-ea"/>
                <a:cs typeface="+mn-cs"/>
              </a:rPr>
              <a:t>보다 큰 모델인 </a:t>
            </a:r>
            <a:r>
              <a:rPr lang="en-US" sz="1200" b="0" i="0" kern="1200" dirty="0">
                <a:solidFill>
                  <a:schemeClr val="tx1"/>
                </a:solidFill>
                <a:effectLst/>
                <a:latin typeface="+mn-lt"/>
                <a:ea typeface="+mn-ea"/>
                <a:cs typeface="+mn-cs"/>
              </a:rPr>
              <a:t>ResNet-152</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사용하였고</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이를 이용하여 </a:t>
            </a:r>
            <a:r>
              <a:rPr lang="en-US" sz="1200" b="0" i="0" kern="1200" dirty="0">
                <a:solidFill>
                  <a:schemeClr val="tx1"/>
                </a:solidFill>
                <a:effectLst/>
                <a:latin typeface="+mn-lt"/>
                <a:ea typeface="+mn-ea"/>
                <a:cs typeface="+mn-cs"/>
              </a:rPr>
              <a:t>student model</a:t>
            </a:r>
            <a:r>
              <a:rPr lang="ko-KR" altLang="en-US" sz="1200" b="0" i="0" kern="1200" dirty="0">
                <a:solidFill>
                  <a:schemeClr val="tx1"/>
                </a:solidFill>
                <a:effectLst/>
                <a:latin typeface="+mn-lt"/>
                <a:ea typeface="+mn-ea"/>
                <a:cs typeface="+mn-cs"/>
              </a:rPr>
              <a:t>인 </a:t>
            </a:r>
            <a:r>
              <a:rPr lang="en-US" sz="1200" b="0" i="0" kern="1200" dirty="0">
                <a:solidFill>
                  <a:schemeClr val="tx1"/>
                </a:solidFill>
                <a:effectLst/>
                <a:latin typeface="+mn-lt"/>
                <a:ea typeface="+mn-ea"/>
                <a:cs typeface="+mn-cs"/>
              </a:rPr>
              <a:t>ResNet-50</a:t>
            </a:r>
            <a:r>
              <a:rPr lang="ko-KR" altLang="en-US" sz="1200" b="0" i="0" kern="1200" dirty="0">
                <a:solidFill>
                  <a:schemeClr val="tx1"/>
                </a:solidFill>
                <a:effectLst/>
                <a:latin typeface="+mn-lt"/>
                <a:ea typeface="+mn-ea"/>
                <a:cs typeface="+mn-cs"/>
              </a:rPr>
              <a:t>을 학습시켰습니다</a:t>
            </a:r>
            <a:r>
              <a:rPr lang="en-US" altLang="ko-KR" sz="1200" b="0" i="0" kern="1200" dirty="0">
                <a:solidFill>
                  <a:schemeClr val="tx1"/>
                </a:solidFill>
                <a:effectLst/>
                <a:latin typeface="+mn-lt"/>
                <a:ea typeface="+mn-ea"/>
                <a:cs typeface="+mn-cs"/>
              </a:rPr>
              <a:t>.</a:t>
            </a:r>
          </a:p>
          <a:p>
            <a:endParaRPr lang="en-US" dirty="0"/>
          </a:p>
          <a:p>
            <a:r>
              <a:rPr lang="en-US" sz="1200" b="1" i="0" kern="1200" dirty="0">
                <a:solidFill>
                  <a:schemeClr val="tx1"/>
                </a:solidFill>
                <a:effectLst/>
                <a:latin typeface="+mn-lt"/>
                <a:ea typeface="+mn-ea"/>
                <a:cs typeface="+mn-cs"/>
              </a:rPr>
              <a:t>Knowledge Distillation:</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This approach “Distills” the knowledge from another pre-trained “teacher” model into our current student network. </a:t>
            </a:r>
            <a:br>
              <a:rPr lang="en-US" dirty="0"/>
            </a:br>
            <a:r>
              <a:rPr lang="en-US" sz="1200" b="0" i="0" kern="1200" dirty="0">
                <a:solidFill>
                  <a:schemeClr val="tx1"/>
                </a:solidFill>
                <a:effectLst/>
                <a:latin typeface="+mn-lt"/>
                <a:ea typeface="+mn-ea"/>
                <a:cs typeface="+mn-cs"/>
              </a:rPr>
              <a:t>This is done by adding a distillation loss that penalizes our student network based on how much its predictions are off when compared to the “teacher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Knowledge distillation entails adding a term to the loss function</a:t>
            </a:r>
          </a:p>
          <a:p>
            <a:r>
              <a:rPr lang="en-US" sz="1200" b="0" i="0" kern="1200" dirty="0">
                <a:solidFill>
                  <a:schemeClr val="tx1"/>
                </a:solidFill>
                <a:effectLst/>
                <a:latin typeface="+mn-lt"/>
                <a:ea typeface="+mn-ea"/>
                <a:cs typeface="+mn-cs"/>
              </a:rPr>
              <a:t>which accounts for the difference between the student model and the teacher model </a:t>
            </a:r>
          </a:p>
          <a:p>
            <a:r>
              <a:rPr lang="en-US" sz="1200" b="0" i="0" kern="1200" dirty="0">
                <a:solidFill>
                  <a:schemeClr val="tx1"/>
                </a:solidFill>
                <a:effectLst/>
                <a:latin typeface="+mn-lt"/>
                <a:ea typeface="+mn-ea"/>
                <a:cs typeface="+mn-cs"/>
              </a:rPr>
              <a:t>to ensure that the student model does not differ too much from the teacher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Loss with knowledge distillation. T is the temperature hyperparameter, r is the teacher output, z is the student output and p is the target.</a:t>
            </a:r>
          </a:p>
          <a:p>
            <a:br>
              <a:rPr lang="en-US" dirty="0"/>
            </a:b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10/21/19 4:00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588045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100" kern="1200" dirty="0">
                <a:solidFill>
                  <a:schemeClr val="tx1"/>
                </a:solidFill>
                <a:effectLst/>
                <a:latin typeface="+mn-lt"/>
                <a:ea typeface="+mn-ea"/>
                <a:cs typeface="+mn-cs"/>
              </a:rPr>
              <a:t>◎ 이미 학습된 기존의 거대한 </a:t>
            </a:r>
            <a:r>
              <a:rPr lang="en-US" sz="1100" kern="1200" dirty="0">
                <a:solidFill>
                  <a:schemeClr val="tx1"/>
                </a:solidFill>
                <a:effectLst/>
                <a:latin typeface="+mn-lt"/>
                <a:ea typeface="+mn-ea"/>
                <a:cs typeface="+mn-cs"/>
              </a:rPr>
              <a:t>Teacher Neural Network(ResNet-152)</a:t>
            </a:r>
            <a:r>
              <a:rPr lang="ko-KR" altLang="en-US" sz="1100" kern="1200" dirty="0">
                <a:solidFill>
                  <a:schemeClr val="tx1"/>
                </a:solidFill>
                <a:effectLst/>
                <a:latin typeface="+mn-lt"/>
                <a:ea typeface="+mn-ea"/>
                <a:cs typeface="+mn-cs"/>
              </a:rPr>
              <a:t>가 가지고 있는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br>
              <a:rPr lang="ko-KR" altLang="en-US" sz="1100" kern="1200" dirty="0">
                <a:solidFill>
                  <a:schemeClr val="tx1"/>
                </a:solidFill>
                <a:effectLst/>
                <a:latin typeface="+mn-lt"/>
                <a:ea typeface="+mn-ea"/>
                <a:cs typeface="+mn-cs"/>
              </a:rPr>
            </a:br>
            <a:r>
              <a:rPr lang="ko-KR" altLang="en-US" sz="1100" kern="1200" dirty="0">
                <a:solidFill>
                  <a:schemeClr val="tx1"/>
                </a:solidFill>
                <a:effectLst/>
                <a:latin typeface="+mn-lt"/>
                <a:ea typeface="+mn-ea"/>
                <a:cs typeface="+mn-cs"/>
              </a:rPr>
              <a:t>또 다른 작은 </a:t>
            </a:r>
            <a:r>
              <a:rPr lang="en-US" sz="1100" kern="1200" dirty="0">
                <a:solidFill>
                  <a:schemeClr val="tx1"/>
                </a:solidFill>
                <a:effectLst/>
                <a:latin typeface="+mn-lt"/>
                <a:ea typeface="+mn-ea"/>
                <a:cs typeface="+mn-cs"/>
              </a:rPr>
              <a:t>Student Neural Network(ResNet-50)</a:t>
            </a:r>
            <a:r>
              <a:rPr lang="ko-KR" altLang="en-US" sz="1100" kern="1200" dirty="0">
                <a:solidFill>
                  <a:schemeClr val="tx1"/>
                </a:solidFill>
                <a:effectLst/>
                <a:latin typeface="+mn-lt"/>
                <a:ea typeface="+mn-ea"/>
                <a:cs typeface="+mn-cs"/>
              </a:rPr>
              <a:t>에 효율적으로 전달할 수 있는 </a:t>
            </a:r>
            <a:r>
              <a:rPr lang="en-US" sz="1100" kern="1200" dirty="0">
                <a:solidFill>
                  <a:schemeClr val="tx1"/>
                </a:solidFill>
                <a:effectLst/>
                <a:latin typeface="+mn-lt"/>
                <a:ea typeface="+mn-ea"/>
                <a:cs typeface="+mn-cs"/>
              </a:rPr>
              <a:t>Knowledge Distillation </a:t>
            </a:r>
            <a:r>
              <a:rPr lang="ko-KR" altLang="en-US" sz="1100" kern="1200" dirty="0">
                <a:solidFill>
                  <a:schemeClr val="tx1"/>
                </a:solidFill>
                <a:effectLst/>
                <a:latin typeface="+mn-lt"/>
                <a:ea typeface="+mn-ea"/>
                <a:cs typeface="+mn-cs"/>
              </a:rPr>
              <a:t>기법을 연구 </a:t>
            </a:r>
            <a:endParaRPr lang="ko-KR" altLang="en-US" dirty="0">
              <a:effectLst/>
            </a:endParaRPr>
          </a:p>
          <a:p>
            <a:r>
              <a:rPr lang="ko-KR" alt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Softmax</a:t>
            </a:r>
            <a:r>
              <a:rPr lang="ko-KR" altLang="en-US" sz="1100" kern="1200" dirty="0">
                <a:solidFill>
                  <a:schemeClr val="tx1"/>
                </a:solidFill>
                <a:effectLst/>
                <a:latin typeface="+mn-lt"/>
                <a:ea typeface="+mn-ea"/>
                <a:cs typeface="+mn-cs"/>
              </a:rPr>
              <a:t>는 이러한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보유하고 있음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고양이와 비슷하게 생긴 강아지를 보고 고양이일 가능성이 </a:t>
            </a:r>
            <a:r>
              <a:rPr lang="en-US" altLang="ko-KR" sz="1100" kern="1200" dirty="0">
                <a:solidFill>
                  <a:schemeClr val="tx1"/>
                </a:solidFill>
                <a:effectLst/>
                <a:latin typeface="+mn-lt"/>
                <a:ea typeface="+mn-ea"/>
                <a:cs typeface="+mn-cs"/>
              </a:rPr>
              <a:t>10%</a:t>
            </a:r>
            <a:r>
              <a:rPr lang="ko-KR" altLang="en-US" sz="1100" kern="1200" dirty="0">
                <a:solidFill>
                  <a:schemeClr val="tx1"/>
                </a:solidFill>
                <a:effectLst/>
                <a:latin typeface="+mn-lt"/>
                <a:ea typeface="+mn-ea"/>
                <a:cs typeface="+mn-cs"/>
              </a:rPr>
              <a:t>는 있다는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내포 </a:t>
            </a:r>
            <a:endParaRPr lang="ko-KR" altLang="en-US" dirty="0">
              <a:effectLst/>
            </a:endParaRPr>
          </a:p>
          <a:p>
            <a:r>
              <a:rPr lang="en-US" sz="1100" kern="1200" dirty="0">
                <a:solidFill>
                  <a:schemeClr val="tx1"/>
                </a:solidFill>
                <a:effectLst/>
                <a:latin typeface="+mn-lt"/>
                <a:ea typeface="+mn-ea"/>
                <a:cs typeface="+mn-cs"/>
              </a:rPr>
              <a:t>◎ Loss Function (z=student, r=teacher, T=hyper parameter, T</a:t>
            </a:r>
            <a:r>
              <a:rPr lang="ko-KR" altLang="en-US" sz="1100" kern="1200" dirty="0">
                <a:solidFill>
                  <a:schemeClr val="tx1"/>
                </a:solidFill>
                <a:effectLst/>
                <a:latin typeface="+mn-lt"/>
                <a:ea typeface="+mn-ea"/>
                <a:cs typeface="+mn-cs"/>
              </a:rPr>
              <a:t>는 출력을 더욱 </a:t>
            </a:r>
            <a:r>
              <a:rPr lang="en-US" sz="1100" kern="1200" dirty="0">
                <a:solidFill>
                  <a:schemeClr val="tx1"/>
                </a:solidFill>
                <a:effectLst/>
                <a:latin typeface="+mn-lt"/>
                <a:ea typeface="+mn-ea"/>
                <a:cs typeface="+mn-cs"/>
              </a:rPr>
              <a:t>Soft</a:t>
            </a:r>
            <a:r>
              <a:rPr lang="ko-KR" altLang="en-US" sz="1100" kern="1200" dirty="0">
                <a:solidFill>
                  <a:schemeClr val="tx1"/>
                </a:solidFill>
                <a:effectLst/>
                <a:latin typeface="+mn-lt"/>
                <a:ea typeface="+mn-ea"/>
                <a:cs typeface="+mn-cs"/>
              </a:rPr>
              <a:t>하게 바꿈</a:t>
            </a:r>
            <a:r>
              <a:rPr lang="en-US" altLang="ko-KR" sz="1100" kern="1200" dirty="0">
                <a:solidFill>
                  <a:schemeClr val="tx1"/>
                </a:solidFill>
                <a:effectLst/>
                <a:latin typeface="+mn-lt"/>
                <a:ea typeface="+mn-ea"/>
                <a:cs typeface="+mn-cs"/>
              </a:rPr>
              <a:t>) </a:t>
            </a:r>
            <a:endParaRPr lang="ko-KR" altLang="en-US" dirty="0">
              <a:effectLst/>
            </a:endParaRPr>
          </a:p>
          <a:p>
            <a:r>
              <a:rPr lang="ko-KR" altLang="en-US" sz="1100" kern="1200" dirty="0">
                <a:solidFill>
                  <a:schemeClr val="tx1"/>
                </a:solidFill>
                <a:effectLst/>
                <a:latin typeface="+mn-lt"/>
                <a:ea typeface="+mn-ea"/>
                <a:cs typeface="+mn-cs"/>
              </a:rPr>
              <a:t>기존의 정답</a:t>
            </a:r>
            <a:r>
              <a:rPr lang="en-US" altLang="ko-KR" sz="1100"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p)</a:t>
            </a:r>
            <a:r>
              <a:rPr lang="ko-KR" altLang="en-US" sz="1100" kern="1200" dirty="0">
                <a:solidFill>
                  <a:schemeClr val="tx1"/>
                </a:solidFill>
                <a:effectLst/>
                <a:latin typeface="+mn-lt"/>
                <a:ea typeface="+mn-ea"/>
                <a:cs typeface="+mn-cs"/>
              </a:rPr>
              <a:t>와 예측</a:t>
            </a:r>
            <a:r>
              <a:rPr lang="en-US" altLang="ko-KR" sz="1100" kern="1200" dirty="0">
                <a:solidFill>
                  <a:schemeClr val="tx1"/>
                </a:solidFill>
                <a:effectLst/>
                <a:latin typeface="+mn-lt"/>
                <a:ea typeface="+mn-ea"/>
                <a:cs typeface="+mn-cs"/>
              </a:rPr>
              <a:t>(</a:t>
            </a:r>
            <a:r>
              <a:rPr lang="en-US" sz="1100" kern="1200" dirty="0" err="1">
                <a:solidFill>
                  <a:schemeClr val="tx1"/>
                </a:solidFill>
                <a:effectLst/>
                <a:latin typeface="+mn-lt"/>
                <a:ea typeface="+mn-ea"/>
                <a:cs typeface="+mn-cs"/>
              </a:rPr>
              <a:t>softmax</a:t>
            </a:r>
            <a:r>
              <a:rPr lang="en-US" sz="1100" kern="1200" dirty="0">
                <a:solidFill>
                  <a:schemeClr val="tx1"/>
                </a:solidFill>
                <a:effectLst/>
                <a:latin typeface="+mn-lt"/>
                <a:ea typeface="+mn-ea"/>
                <a:cs typeface="+mn-cs"/>
              </a:rPr>
              <a:t>(z))</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Loss </a:t>
            </a:r>
            <a:r>
              <a:rPr lang="ko-KR" altLang="en-US" sz="1100" kern="1200" dirty="0">
                <a:solidFill>
                  <a:schemeClr val="tx1"/>
                </a:solidFill>
                <a:effectLst/>
                <a:latin typeface="+mn-lt"/>
                <a:ea typeface="+mn-ea"/>
                <a:cs typeface="+mn-cs"/>
              </a:rPr>
              <a:t>뿐만 아니라</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Teacher(ResNet-152</a:t>
            </a:r>
            <a:r>
              <a:rPr lang="ko-KR" altLang="en-US" sz="1100" kern="1200" dirty="0">
                <a:solidFill>
                  <a:schemeClr val="tx1"/>
                </a:solidFill>
                <a:effectLst/>
                <a:latin typeface="+mn-lt"/>
                <a:ea typeface="+mn-ea"/>
                <a:cs typeface="+mn-cs"/>
              </a:rPr>
              <a:t>의 예측</a:t>
            </a:r>
            <a:r>
              <a:rPr lang="en-US" altLang="ko-KR" sz="1100" kern="1200" dirty="0">
                <a:solidFill>
                  <a:schemeClr val="tx1"/>
                </a:solidFill>
                <a:effectLst/>
                <a:latin typeface="+mn-lt"/>
                <a:ea typeface="+mn-ea"/>
                <a:cs typeface="+mn-cs"/>
              </a:rPr>
              <a:t>)</a:t>
            </a:r>
            <a:r>
              <a:rPr lang="ko-KR" altLang="en-US" sz="1100" kern="1200" dirty="0">
                <a:solidFill>
                  <a:schemeClr val="tx1"/>
                </a:solidFill>
                <a:effectLst/>
                <a:latin typeface="+mn-lt"/>
                <a:ea typeface="+mn-ea"/>
                <a:cs typeface="+mn-cs"/>
              </a:rPr>
              <a:t>과 </a:t>
            </a:r>
            <a:r>
              <a:rPr lang="en-US" sz="1100" kern="1200" dirty="0">
                <a:solidFill>
                  <a:schemeClr val="tx1"/>
                </a:solidFill>
                <a:effectLst/>
                <a:latin typeface="+mn-lt"/>
                <a:ea typeface="+mn-ea"/>
                <a:cs typeface="+mn-cs"/>
              </a:rPr>
              <a:t>Student(ResNet-50</a:t>
            </a:r>
            <a:r>
              <a:rPr lang="ko-KR" altLang="en-US" sz="1100" kern="1200" dirty="0">
                <a:solidFill>
                  <a:schemeClr val="tx1"/>
                </a:solidFill>
                <a:effectLst/>
                <a:latin typeface="+mn-lt"/>
                <a:ea typeface="+mn-ea"/>
                <a:cs typeface="+mn-cs"/>
              </a:rPr>
              <a:t>의 예측</a:t>
            </a:r>
            <a:r>
              <a:rPr lang="en-US" altLang="ko-KR" sz="1100" kern="1200" dirty="0">
                <a:solidFill>
                  <a:schemeClr val="tx1"/>
                </a:solidFill>
                <a:effectLst/>
                <a:latin typeface="+mn-lt"/>
                <a:ea typeface="+mn-ea"/>
                <a:cs typeface="+mn-cs"/>
              </a:rPr>
              <a:t>)</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Loss Term</a:t>
            </a:r>
            <a:r>
              <a:rPr lang="ko-KR" altLang="en-US" sz="1100" kern="1200" dirty="0">
                <a:solidFill>
                  <a:schemeClr val="tx1"/>
                </a:solidFill>
                <a:effectLst/>
                <a:latin typeface="+mn-lt"/>
                <a:ea typeface="+mn-ea"/>
                <a:cs typeface="+mn-cs"/>
              </a:rPr>
              <a:t>을 추가함 </a:t>
            </a:r>
            <a:endParaRPr lang="ko-KR" altLang="en-US" dirty="0">
              <a:effectLst/>
            </a:endParaRPr>
          </a:p>
          <a:p>
            <a:endParaRPr lang="en-US" dirty="0"/>
          </a:p>
          <a:p>
            <a:r>
              <a:rPr lang="en-US" sz="1200" b="0" i="0" kern="1200" dirty="0">
                <a:solidFill>
                  <a:schemeClr val="tx1"/>
                </a:solidFill>
                <a:effectLst/>
                <a:latin typeface="+mn-lt"/>
                <a:ea typeface="+mn-ea"/>
                <a:cs typeface="+mn-cs"/>
              </a:rPr>
              <a:t>Knowledge distillation entails adding a term to the loss function</a:t>
            </a:r>
          </a:p>
          <a:p>
            <a:r>
              <a:rPr lang="en-US" sz="1200" b="0" i="0" kern="1200" dirty="0">
                <a:solidFill>
                  <a:schemeClr val="tx1"/>
                </a:solidFill>
                <a:effectLst/>
                <a:latin typeface="+mn-lt"/>
                <a:ea typeface="+mn-ea"/>
                <a:cs typeface="+mn-cs"/>
              </a:rPr>
              <a:t>which accounts for the difference between the student model and the teacher model </a:t>
            </a:r>
          </a:p>
          <a:p>
            <a:r>
              <a:rPr lang="en-US" sz="1200" b="0" i="0" kern="1200" dirty="0">
                <a:solidFill>
                  <a:schemeClr val="tx1"/>
                </a:solidFill>
                <a:effectLst/>
                <a:latin typeface="+mn-lt"/>
                <a:ea typeface="+mn-ea"/>
                <a:cs typeface="+mn-cs"/>
              </a:rPr>
              <a:t>to ensure that the student model does not differ too much from the teacher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Loss with knowledge distillation. T is the temperature hyperparameter, r is the teacher output, z is the student output and p is the target.</a:t>
            </a:r>
          </a:p>
          <a:p>
            <a:br>
              <a:rPr lang="en-US" dirty="0"/>
            </a:br>
            <a:r>
              <a:rPr lang="en-US" sz="1200" b="0" i="0" kern="1200" dirty="0">
                <a:solidFill>
                  <a:schemeClr val="tx1"/>
                </a:solidFill>
                <a:effectLst/>
                <a:latin typeface="+mn-lt"/>
                <a:ea typeface="+mn-ea"/>
                <a:cs typeface="+mn-cs"/>
              </a:rPr>
              <a:t>This approach “Distills” the knowledge from another pre-trained “teacher” model into our current student network. </a:t>
            </a:r>
            <a:br>
              <a:rPr lang="en-US" dirty="0"/>
            </a:br>
            <a:r>
              <a:rPr lang="en-US" sz="1200" b="0" i="0" kern="1200" dirty="0">
                <a:solidFill>
                  <a:schemeClr val="tx1"/>
                </a:solidFill>
                <a:effectLst/>
                <a:latin typeface="+mn-lt"/>
                <a:ea typeface="+mn-ea"/>
                <a:cs typeface="+mn-cs"/>
              </a:rPr>
              <a:t> This is done by adding a distillation loss that penalizes our student network based on how much its predictions are off when compared to the “teacher model”.</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10/21/19 4:00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917367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Mixup</a:t>
            </a:r>
            <a:r>
              <a:rPr lang="en-US" sz="1200" b="0" i="0" kern="1200" dirty="0">
                <a:solidFill>
                  <a:schemeClr val="tx1"/>
                </a:solidFill>
                <a:effectLst/>
                <a:latin typeface="+mn-lt"/>
                <a:ea typeface="+mn-ea"/>
                <a:cs typeface="+mn-cs"/>
              </a:rPr>
              <a:t> means linearly interpolating two training examples and creating a new one.</a:t>
            </a: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마지막으로 소개드릴 </a:t>
            </a:r>
            <a:r>
              <a:rPr lang="en-US" sz="1200" b="0" i="0" kern="1200" dirty="0" err="1">
                <a:solidFill>
                  <a:schemeClr val="tx1"/>
                </a:solidFill>
                <a:effectLst/>
                <a:latin typeface="+mn-lt"/>
                <a:ea typeface="+mn-ea"/>
                <a:cs typeface="+mn-cs"/>
              </a:rPr>
              <a:t>Mixup</a:t>
            </a:r>
            <a:r>
              <a:rPr lang="en-US" sz="1200" b="0" i="0" kern="1200" dirty="0">
                <a:solidFill>
                  <a:schemeClr val="tx1"/>
                </a:solidFill>
                <a:effectLst/>
                <a:latin typeface="+mn-lt"/>
                <a:ea typeface="+mn-ea"/>
                <a:cs typeface="+mn-cs"/>
              </a:rPr>
              <a:t> augmentation</a:t>
            </a:r>
            <a:r>
              <a:rPr lang="ko-KR" altLang="en-US" sz="1200" b="0" i="0" kern="1200" dirty="0">
                <a:solidFill>
                  <a:schemeClr val="tx1"/>
                </a:solidFill>
                <a:effectLst/>
                <a:latin typeface="+mn-lt"/>
                <a:ea typeface="+mn-ea"/>
                <a:cs typeface="+mn-cs"/>
              </a:rPr>
              <a:t>은</a:t>
            </a:r>
            <a:endParaRPr lang="en-US" altLang="ko-KR"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a:t>
            </a:r>
            <a:r>
              <a:rPr lang="ko-KR" altLang="en-US" sz="1200" b="0" i="0" kern="1200" dirty="0">
                <a:solidFill>
                  <a:schemeClr val="tx1"/>
                </a:solidFill>
                <a:effectLst/>
                <a:latin typeface="+mn-lt"/>
                <a:ea typeface="+mn-ea"/>
                <a:cs typeface="+mn-cs"/>
              </a:rPr>
              <a:t>에 </a:t>
            </a:r>
            <a:r>
              <a:rPr lang="en-US" sz="1200" b="0" i="0" kern="1200" dirty="0">
                <a:solidFill>
                  <a:schemeClr val="tx1"/>
                </a:solidFill>
                <a:effectLst/>
                <a:latin typeface="+mn-lt"/>
                <a:ea typeface="+mn-ea"/>
                <a:cs typeface="+mn-cs"/>
              </a:rPr>
              <a:t>dependent</a:t>
            </a:r>
            <a:r>
              <a:rPr lang="ko-KR" altLang="en-US" sz="1200" b="0" i="0" kern="1200" dirty="0">
                <a:solidFill>
                  <a:schemeClr val="tx1"/>
                </a:solidFill>
                <a:effectLst/>
                <a:latin typeface="+mn-lt"/>
                <a:ea typeface="+mn-ea"/>
                <a:cs typeface="+mn-cs"/>
              </a:rPr>
              <a:t>한 </a:t>
            </a:r>
            <a:r>
              <a:rPr lang="en-US" sz="1200" b="0" i="0" kern="1200" dirty="0">
                <a:solidFill>
                  <a:schemeClr val="tx1"/>
                </a:solidFill>
                <a:effectLst/>
                <a:latin typeface="+mn-lt"/>
                <a:ea typeface="+mn-ea"/>
                <a:cs typeface="+mn-cs"/>
              </a:rPr>
              <a:t>augmentation </a:t>
            </a:r>
            <a:r>
              <a:rPr lang="ko-KR" altLang="en-US" sz="1200" b="0" i="0" kern="1200" dirty="0">
                <a:solidFill>
                  <a:schemeClr val="tx1"/>
                </a:solidFill>
                <a:effectLst/>
                <a:latin typeface="+mn-lt"/>
                <a:ea typeface="+mn-ea"/>
                <a:cs typeface="+mn-cs"/>
              </a:rPr>
              <a:t>기법이며 </a:t>
            </a:r>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두 데이터의 이미지와 </a:t>
            </a:r>
            <a:r>
              <a:rPr lang="en-US" sz="1200" b="0" i="0" kern="1200" dirty="0">
                <a:solidFill>
                  <a:schemeClr val="tx1"/>
                </a:solidFill>
                <a:effectLst/>
                <a:latin typeface="+mn-lt"/>
                <a:ea typeface="+mn-ea"/>
                <a:cs typeface="+mn-cs"/>
              </a:rPr>
              <a:t>label</a:t>
            </a:r>
            <a:r>
              <a:rPr lang="ko-KR" altLang="en-US" sz="1200" b="0" i="0" kern="1200" dirty="0">
                <a:solidFill>
                  <a:schemeClr val="tx1"/>
                </a:solidFill>
                <a:effectLst/>
                <a:latin typeface="+mn-lt"/>
                <a:ea typeface="+mn-ea"/>
                <a:cs typeface="+mn-cs"/>
              </a:rPr>
              <a:t>을 각각 </a:t>
            </a:r>
            <a:r>
              <a:rPr lang="en-US" sz="1200" b="0" i="0" kern="1200" dirty="0">
                <a:solidFill>
                  <a:schemeClr val="tx1"/>
                </a:solidFill>
                <a:effectLst/>
                <a:latin typeface="+mn-lt"/>
                <a:ea typeface="+mn-ea"/>
                <a:cs typeface="+mn-cs"/>
              </a:rPr>
              <a:t>weighted linear interpolation </a:t>
            </a:r>
            <a:r>
              <a:rPr lang="ko-KR" altLang="en-US" sz="1200" b="0" i="0" kern="1200" dirty="0">
                <a:solidFill>
                  <a:schemeClr val="tx1"/>
                </a:solidFill>
                <a:effectLst/>
                <a:latin typeface="+mn-lt"/>
                <a:ea typeface="+mn-ea"/>
                <a:cs typeface="+mn-cs"/>
              </a:rPr>
              <a:t>하여 새로운 </a:t>
            </a:r>
            <a:r>
              <a:rPr lang="en-US" sz="1200" b="0" i="0" kern="1200" dirty="0">
                <a:solidFill>
                  <a:schemeClr val="tx1"/>
                </a:solidFill>
                <a:effectLst/>
                <a:latin typeface="+mn-lt"/>
                <a:ea typeface="+mn-ea"/>
                <a:cs typeface="+mn-cs"/>
              </a:rPr>
              <a:t>sample</a:t>
            </a:r>
            <a:r>
              <a:rPr lang="ko-KR" altLang="en-US" sz="1200" b="0" i="0" kern="1200" dirty="0">
                <a:solidFill>
                  <a:schemeClr val="tx1"/>
                </a:solidFill>
                <a:effectLst/>
                <a:latin typeface="+mn-lt"/>
                <a:ea typeface="+mn-ea"/>
                <a:cs typeface="+mn-cs"/>
              </a:rPr>
              <a:t>을 생성하는 기법을 의미합니다</a:t>
            </a:r>
            <a:r>
              <a:rPr lang="en-US" altLang="ko-KR" sz="1200" b="0" i="0" kern="1200" dirty="0">
                <a:solidFill>
                  <a:schemeClr val="tx1"/>
                </a:solidFill>
                <a:effectLst/>
                <a:latin typeface="+mn-lt"/>
                <a:ea typeface="+mn-ea"/>
                <a:cs typeface="+mn-cs"/>
              </a:rPr>
              <a:t>.</a:t>
            </a:r>
          </a:p>
          <a:p>
            <a:endParaRPr lang="en-US" altLang="ko-KR" dirty="0"/>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 Data Augmentation </a:t>
            </a:r>
            <a:r>
              <a:rPr lang="ko-KR" altLang="en-US" sz="1200" kern="1200" dirty="0">
                <a:solidFill>
                  <a:schemeClr val="tx1"/>
                </a:solidFill>
                <a:effectLst/>
                <a:latin typeface="+mn-lt"/>
                <a:ea typeface="+mn-ea"/>
                <a:cs typeface="+mn-cs"/>
              </a:rPr>
              <a:t>기법으로 두 이미지와 </a:t>
            </a:r>
            <a:r>
              <a:rPr lang="en-US" sz="1200" kern="1200" dirty="0">
                <a:solidFill>
                  <a:schemeClr val="tx1"/>
                </a:solidFill>
                <a:effectLst/>
                <a:latin typeface="+mn-lt"/>
                <a:ea typeface="+mn-ea"/>
                <a:cs typeface="+mn-cs"/>
              </a:rPr>
              <a:t>Label</a:t>
            </a:r>
            <a:r>
              <a:rPr lang="ko-KR" altLang="en-US" sz="1200" kern="1200" dirty="0">
                <a:solidFill>
                  <a:schemeClr val="tx1"/>
                </a:solidFill>
                <a:effectLst/>
                <a:latin typeface="+mn-lt"/>
                <a:ea typeface="+mn-ea"/>
                <a:cs typeface="+mn-cs"/>
              </a:rPr>
              <a:t>을 각각 </a:t>
            </a:r>
            <a:r>
              <a:rPr lang="en-US" sz="1200" kern="1200" dirty="0">
                <a:solidFill>
                  <a:schemeClr val="tx1"/>
                </a:solidFill>
                <a:effectLst/>
                <a:latin typeface="+mn-lt"/>
                <a:ea typeface="+mn-ea"/>
                <a:cs typeface="+mn-cs"/>
              </a:rPr>
              <a:t>Weighted Linear Interpolation </a:t>
            </a:r>
            <a:r>
              <a:rPr lang="ko-KR" altLang="en-US" sz="1200" kern="1200" dirty="0">
                <a:solidFill>
                  <a:schemeClr val="tx1"/>
                </a:solidFill>
                <a:effectLst/>
                <a:latin typeface="+mn-lt"/>
                <a:ea typeface="+mn-ea"/>
                <a:cs typeface="+mn-cs"/>
              </a:rPr>
              <a:t>하여 새로운 이미지 데이터를 만들어 내는 기법 </a:t>
            </a:r>
            <a:endParaRPr lang="en-US" altLang="ko-KR" sz="1200" kern="1200" dirty="0">
              <a:solidFill>
                <a:schemeClr val="tx1"/>
              </a:solidFill>
              <a:effectLst/>
              <a:latin typeface="+mn-lt"/>
              <a:ea typeface="+mn-ea"/>
              <a:cs typeface="+mn-cs"/>
            </a:endParaRP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l-GR" sz="1200" kern="1200" dirty="0">
                <a:solidFill>
                  <a:schemeClr val="tx1"/>
                </a:solidFill>
                <a:effectLst/>
                <a:latin typeface="+mn-lt"/>
                <a:ea typeface="+mn-ea"/>
                <a:cs typeface="+mn-cs"/>
              </a:rPr>
              <a:t>λ ∈ [0, 1]</a:t>
            </a:r>
            <a:r>
              <a:rPr lang="ko-KR" altLang="en-US" sz="1200" kern="1200" dirty="0">
                <a:solidFill>
                  <a:schemeClr val="tx1"/>
                </a:solidFill>
                <a:effectLst/>
                <a:latin typeface="+mn-lt"/>
                <a:ea typeface="+mn-ea"/>
                <a:cs typeface="+mn-cs"/>
              </a:rPr>
              <a:t>는 </a:t>
            </a:r>
            <a:r>
              <a:rPr lang="en-US" sz="1200" kern="1200" dirty="0">
                <a:solidFill>
                  <a:schemeClr val="tx1"/>
                </a:solidFill>
                <a:effectLst/>
                <a:latin typeface="+mn-lt"/>
                <a:ea typeface="+mn-ea"/>
                <a:cs typeface="+mn-cs"/>
              </a:rPr>
              <a:t>Beta </a:t>
            </a:r>
            <a:r>
              <a:rPr lang="ko-KR" altLang="en-US" sz="1200" kern="1200" dirty="0">
                <a:solidFill>
                  <a:schemeClr val="tx1"/>
                </a:solidFill>
                <a:effectLst/>
                <a:latin typeface="+mn-lt"/>
                <a:ea typeface="+mn-ea"/>
                <a:cs typeface="+mn-cs"/>
              </a:rPr>
              <a:t>분포에서 랜덤으로 뽑혀져 나온 상수이고 이렇게 만들어진 </a:t>
            </a:r>
            <a:r>
              <a:rPr lang="en-US" sz="1200" kern="1200" dirty="0">
                <a:solidFill>
                  <a:schemeClr val="tx1"/>
                </a:solidFill>
                <a:effectLst/>
                <a:latin typeface="+mn-lt"/>
                <a:ea typeface="+mn-ea"/>
                <a:cs typeface="+mn-cs"/>
              </a:rPr>
              <a:t>Image</a:t>
            </a:r>
            <a:r>
              <a:rPr lang="ko-KR" altLang="en-US" sz="1200" kern="1200" dirty="0" err="1">
                <a:solidFill>
                  <a:schemeClr val="tx1"/>
                </a:solidFill>
                <a:effectLst/>
                <a:latin typeface="+mn-lt"/>
                <a:ea typeface="+mn-ea"/>
                <a:cs typeface="+mn-cs"/>
              </a:rPr>
              <a:t>를</a:t>
            </a:r>
            <a:r>
              <a:rPr lang="ko-KR"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Training</a:t>
            </a:r>
            <a:r>
              <a:rPr lang="ko-KR" altLang="en-US" sz="1200" kern="1200" dirty="0">
                <a:solidFill>
                  <a:schemeClr val="tx1"/>
                </a:solidFill>
                <a:effectLst/>
                <a:latin typeface="+mn-lt"/>
                <a:ea typeface="+mn-ea"/>
                <a:cs typeface="+mn-cs"/>
              </a:rPr>
              <a:t>에 활용함 </a:t>
            </a:r>
            <a:endParaRPr lang="ko-KR" altLang="en-US" dirty="0">
              <a:effectLst/>
            </a:endParaRPr>
          </a:p>
          <a:p>
            <a:endParaRPr lang="en-US" dirty="0"/>
          </a:p>
          <a:p>
            <a:br>
              <a:rPr lang="ko-KR" altLang="en-US" dirty="0"/>
            </a:b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26</a:t>
            </a:fld>
            <a:endParaRPr lang="en-IN"/>
          </a:p>
        </p:txBody>
      </p:sp>
    </p:spTree>
    <p:extLst>
      <p:ext uri="{BB962C8B-B14F-4D97-AF65-F5344CB8AC3E}">
        <p14:creationId xmlns:p14="http://schemas.microsoft.com/office/powerpoint/2010/main" val="1499982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9</a:t>
            </a:fld>
            <a:endParaRPr lang="en-IN"/>
          </a:p>
        </p:txBody>
      </p:sp>
    </p:spTree>
    <p:extLst>
      <p:ext uri="{BB962C8B-B14F-4D97-AF65-F5344CB8AC3E}">
        <p14:creationId xmlns:p14="http://schemas.microsoft.com/office/powerpoint/2010/main" val="1537684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Training Refinement </a:t>
            </a:r>
            <a:r>
              <a:rPr lang="ko-KR" altLang="en-US" sz="1200" b="1" i="0" kern="1200" dirty="0">
                <a:solidFill>
                  <a:schemeClr val="tx1"/>
                </a:solidFill>
                <a:effectLst/>
                <a:latin typeface="+mn-lt"/>
                <a:ea typeface="+mn-ea"/>
                <a:cs typeface="+mn-cs"/>
              </a:rPr>
              <a:t>실험 결과</a:t>
            </a:r>
          </a:p>
          <a:p>
            <a:r>
              <a:rPr lang="ko-KR" altLang="en-US" sz="1200" b="0" i="0" kern="1200" dirty="0">
                <a:solidFill>
                  <a:schemeClr val="tx1"/>
                </a:solidFill>
                <a:effectLst/>
                <a:latin typeface="+mn-lt"/>
                <a:ea typeface="+mn-ea"/>
                <a:cs typeface="+mn-cs"/>
              </a:rPr>
              <a:t>위에서 설명 드린 </a:t>
            </a:r>
            <a:r>
              <a:rPr lang="en-US" altLang="ko-KR" sz="1200" b="0" i="0" kern="1200" dirty="0">
                <a:solidFill>
                  <a:schemeClr val="tx1"/>
                </a:solidFill>
                <a:effectLst/>
                <a:latin typeface="+mn-lt"/>
                <a:ea typeface="+mn-ea"/>
                <a:cs typeface="+mn-cs"/>
              </a:rPr>
              <a:t>4</a:t>
            </a:r>
            <a:r>
              <a:rPr lang="ko-KR" altLang="en-US" sz="1200" b="0" i="0" kern="1200" dirty="0">
                <a:solidFill>
                  <a:schemeClr val="tx1"/>
                </a:solidFill>
                <a:effectLst/>
                <a:latin typeface="+mn-lt"/>
                <a:ea typeface="+mn-ea"/>
                <a:cs typeface="+mn-cs"/>
              </a:rPr>
              <a:t>가지 방법을 적용하였을 때 실험 결과는 다음과 같습니다</a:t>
            </a:r>
            <a:r>
              <a:rPr lang="en-US" altLang="ko-KR" sz="1200" b="0" i="0" kern="1200" dirty="0">
                <a:solidFill>
                  <a:schemeClr val="tx1"/>
                </a:solidFill>
                <a:effectLst/>
                <a:latin typeface="+mn-lt"/>
                <a:ea typeface="+mn-ea"/>
                <a:cs typeface="+mn-cs"/>
              </a:rPr>
              <a:t>.</a:t>
            </a:r>
          </a:p>
          <a:p>
            <a:r>
              <a:rPr lang="en-US" altLang="ko-KR" dirty="0"/>
              <a:t>[</a:t>
            </a:r>
            <a:r>
              <a:rPr lang="en-US" dirty="0"/>
              <a:t>Training Refinement </a:t>
            </a:r>
            <a:r>
              <a:rPr lang="ko-KR" altLang="en-US" dirty="0"/>
              <a:t>실험 결과</a:t>
            </a:r>
            <a:r>
              <a:rPr lang="en-US" altLang="ko-KR" dirty="0"/>
              <a:t>]</a:t>
            </a:r>
          </a:p>
          <a:p>
            <a:r>
              <a:rPr lang="ko-KR" altLang="en-US" sz="1200" b="0" i="0" kern="1200" dirty="0">
                <a:solidFill>
                  <a:schemeClr val="tx1"/>
                </a:solidFill>
                <a:effectLst/>
                <a:latin typeface="+mn-lt"/>
                <a:ea typeface="+mn-ea"/>
                <a:cs typeface="+mn-cs"/>
              </a:rPr>
              <a:t>앞선 방법들</a:t>
            </a:r>
            <a:r>
              <a:rPr lang="en-US" altLang="ko-KR"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Efficient Training, Model Tweaks)</a:t>
            </a:r>
            <a:r>
              <a:rPr lang="ko-KR" altLang="en-US" sz="1200" b="0" i="0" kern="1200" dirty="0">
                <a:solidFill>
                  <a:schemeClr val="tx1"/>
                </a:solidFill>
                <a:effectLst/>
                <a:latin typeface="+mn-lt"/>
                <a:ea typeface="+mn-ea"/>
                <a:cs typeface="+mn-cs"/>
              </a:rPr>
              <a:t>이 적용된 결과에 </a:t>
            </a:r>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위에서 설명 드린 </a:t>
            </a:r>
            <a:r>
              <a:rPr lang="en-US" altLang="ko-KR" sz="1200" b="0" i="0" kern="1200" dirty="0">
                <a:solidFill>
                  <a:schemeClr val="tx1"/>
                </a:solidFill>
                <a:effectLst/>
                <a:latin typeface="+mn-lt"/>
                <a:ea typeface="+mn-ea"/>
                <a:cs typeface="+mn-cs"/>
              </a:rPr>
              <a:t>4</a:t>
            </a:r>
            <a:r>
              <a:rPr lang="ko-KR" altLang="en-US" sz="1200" b="0" i="0" kern="1200" dirty="0">
                <a:solidFill>
                  <a:schemeClr val="tx1"/>
                </a:solidFill>
                <a:effectLst/>
                <a:latin typeface="+mn-lt"/>
                <a:ea typeface="+mn-ea"/>
                <a:cs typeface="+mn-cs"/>
              </a:rPr>
              <a:t>가지 방법을 차례대로 적용하였을 때 정확도가 얼마나 향상되는지 표를 통해 확인할 수 있습니다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각 방법을 적용하면 적게는 </a:t>
            </a:r>
            <a:r>
              <a:rPr lang="en-US" altLang="ko-KR" sz="1200" b="0" i="0" kern="1200" dirty="0">
                <a:solidFill>
                  <a:schemeClr val="tx1"/>
                </a:solidFill>
                <a:effectLst/>
                <a:latin typeface="+mn-lt"/>
                <a:ea typeface="+mn-ea"/>
                <a:cs typeface="+mn-cs"/>
              </a:rPr>
              <a:t>0.4%</a:t>
            </a:r>
            <a:r>
              <a:rPr lang="ko-KR" altLang="en-US" sz="1200" b="0" i="0" kern="1200" dirty="0">
                <a:solidFill>
                  <a:schemeClr val="tx1"/>
                </a:solidFill>
                <a:effectLst/>
                <a:latin typeface="+mn-lt"/>
                <a:ea typeface="+mn-ea"/>
                <a:cs typeface="+mn-cs"/>
              </a:rPr>
              <a:t>에서 많게는 </a:t>
            </a:r>
            <a:r>
              <a:rPr lang="en-US" altLang="ko-KR" sz="1200" b="0" i="0" kern="1200" dirty="0">
                <a:solidFill>
                  <a:schemeClr val="tx1"/>
                </a:solidFill>
                <a:effectLst/>
                <a:latin typeface="+mn-lt"/>
                <a:ea typeface="+mn-ea"/>
                <a:cs typeface="+mn-cs"/>
              </a:rPr>
              <a:t>0.7%</a:t>
            </a:r>
            <a:r>
              <a:rPr lang="ko-KR" altLang="en-US" sz="1200" b="0" i="0" kern="1200" dirty="0">
                <a:solidFill>
                  <a:schemeClr val="tx1"/>
                </a:solidFill>
                <a:effectLst/>
                <a:latin typeface="+mn-lt"/>
                <a:ea typeface="+mn-ea"/>
                <a:cs typeface="+mn-cs"/>
              </a:rPr>
              <a:t>까지 정확도가 향상되는 것을 확인할 수 있습니다</a:t>
            </a:r>
            <a:r>
              <a:rPr lang="en-US" altLang="ko-KR"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8FC29F74-CE5A-4883-81C6-43D1441690F7}" type="slidenum">
              <a:rPr lang="en-IN" smtClean="0"/>
              <a:t>27</a:t>
            </a:fld>
            <a:endParaRPr lang="en-IN"/>
          </a:p>
        </p:txBody>
      </p:sp>
    </p:spTree>
    <p:extLst>
      <p:ext uri="{BB962C8B-B14F-4D97-AF65-F5344CB8AC3E}">
        <p14:creationId xmlns:p14="http://schemas.microsoft.com/office/powerpoint/2010/main" val="1958477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28</a:t>
            </a:fld>
            <a:endParaRPr lang="en-IN"/>
          </a:p>
        </p:txBody>
      </p:sp>
    </p:spTree>
    <p:extLst>
      <p:ext uri="{BB962C8B-B14F-4D97-AF65-F5344CB8AC3E}">
        <p14:creationId xmlns:p14="http://schemas.microsoft.com/office/powerpoint/2010/main" val="3504892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200" b="0" i="0" kern="1200" dirty="0">
                <a:solidFill>
                  <a:schemeClr val="tx1"/>
                </a:solidFill>
                <a:effectLst/>
                <a:latin typeface="+mn-lt"/>
                <a:ea typeface="+mn-ea"/>
                <a:cs typeface="+mn-cs"/>
              </a:rPr>
              <a:t>이번 파트에서는 앞서 찾은 </a:t>
            </a:r>
            <a:r>
              <a:rPr lang="en-US" sz="1200" b="0" i="0" kern="1200" dirty="0">
                <a:solidFill>
                  <a:schemeClr val="tx1"/>
                </a:solidFill>
                <a:effectLst/>
                <a:latin typeface="+mn-lt"/>
                <a:ea typeface="+mn-ea"/>
                <a:cs typeface="+mn-cs"/>
              </a:rPr>
              <a:t>Classification </a:t>
            </a:r>
            <a:r>
              <a:rPr lang="ko-KR" altLang="en-US" sz="1200" b="0" i="0" kern="1200" dirty="0">
                <a:solidFill>
                  <a:schemeClr val="tx1"/>
                </a:solidFill>
                <a:effectLst/>
                <a:latin typeface="+mn-lt"/>
                <a:ea typeface="+mn-ea"/>
                <a:cs typeface="+mn-cs"/>
              </a:rPr>
              <a:t>모델에 적용하였던 여러 방법들을 </a:t>
            </a:r>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다른 </a:t>
            </a:r>
            <a:r>
              <a:rPr lang="en-US" sz="1200" b="0" i="0" kern="1200" dirty="0">
                <a:solidFill>
                  <a:schemeClr val="tx1"/>
                </a:solidFill>
                <a:effectLst/>
                <a:latin typeface="+mn-lt"/>
                <a:ea typeface="+mn-ea"/>
                <a:cs typeface="+mn-cs"/>
              </a:rPr>
              <a:t>task</a:t>
            </a:r>
            <a:r>
              <a:rPr lang="ko-KR" altLang="en-US" sz="1200" b="0" i="0" kern="1200" dirty="0">
                <a:solidFill>
                  <a:schemeClr val="tx1"/>
                </a:solidFill>
                <a:effectLst/>
                <a:latin typeface="+mn-lt"/>
                <a:ea typeface="+mn-ea"/>
                <a:cs typeface="+mn-cs"/>
              </a:rPr>
              <a:t>인 </a:t>
            </a:r>
            <a:r>
              <a:rPr lang="en-US" sz="1200" b="0" i="0" kern="1200" dirty="0">
                <a:solidFill>
                  <a:schemeClr val="tx1"/>
                </a:solidFill>
                <a:effectLst/>
                <a:latin typeface="+mn-lt"/>
                <a:ea typeface="+mn-ea"/>
                <a:cs typeface="+mn-cs"/>
              </a:rPr>
              <a:t>Object Detection, Semantic Segmentation</a:t>
            </a:r>
            <a:r>
              <a:rPr lang="ko-KR" altLang="en-US" sz="1200" b="0" i="0" kern="1200" dirty="0">
                <a:solidFill>
                  <a:schemeClr val="tx1"/>
                </a:solidFill>
                <a:effectLst/>
                <a:latin typeface="+mn-lt"/>
                <a:ea typeface="+mn-ea"/>
                <a:cs typeface="+mn-cs"/>
              </a:rPr>
              <a:t>에 적용하였을 때에도 성능이 좋아지는지 확인하기 위한 실험을 수행하였습니다</a:t>
            </a:r>
            <a:r>
              <a:rPr lang="en-US" altLang="ko-KR" sz="1200" b="0" i="0" kern="1200" dirty="0">
                <a:solidFill>
                  <a:schemeClr val="tx1"/>
                </a:solidFill>
                <a:effectLst/>
                <a:latin typeface="+mn-lt"/>
                <a:ea typeface="+mn-ea"/>
                <a:cs typeface="+mn-cs"/>
              </a:rPr>
              <a:t>.</a:t>
            </a: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우선 </a:t>
            </a:r>
            <a:r>
              <a:rPr lang="en-US" sz="1200" b="0" i="0" kern="1200" dirty="0">
                <a:solidFill>
                  <a:schemeClr val="tx1"/>
                </a:solidFill>
                <a:effectLst/>
                <a:latin typeface="+mn-lt"/>
                <a:ea typeface="+mn-ea"/>
                <a:cs typeface="+mn-cs"/>
              </a:rPr>
              <a:t>Object Detection</a:t>
            </a:r>
            <a:r>
              <a:rPr lang="ko-KR" altLang="en-US" sz="1200" b="0" i="0" kern="1200" dirty="0">
                <a:solidFill>
                  <a:schemeClr val="tx1"/>
                </a:solidFill>
                <a:effectLst/>
                <a:latin typeface="+mn-lt"/>
                <a:ea typeface="+mn-ea"/>
                <a:cs typeface="+mn-cs"/>
              </a:rPr>
              <a:t>은 </a:t>
            </a:r>
            <a:r>
              <a:rPr lang="en-US" sz="1200" b="0" i="0" kern="1200" dirty="0">
                <a:solidFill>
                  <a:schemeClr val="tx1"/>
                </a:solidFill>
                <a:effectLst/>
                <a:latin typeface="+mn-lt"/>
                <a:ea typeface="+mn-ea"/>
                <a:cs typeface="+mn-cs"/>
              </a:rPr>
              <a:t>VGG-19</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base</a:t>
            </a:r>
            <a:r>
              <a:rPr lang="ko-KR" altLang="en-US" sz="1200" b="0" i="0" kern="1200" dirty="0">
                <a:solidFill>
                  <a:schemeClr val="tx1"/>
                </a:solidFill>
                <a:effectLst/>
                <a:latin typeface="+mn-lt"/>
                <a:ea typeface="+mn-ea"/>
                <a:cs typeface="+mn-cs"/>
              </a:rPr>
              <a:t>로 하는 </a:t>
            </a:r>
            <a:r>
              <a:rPr lang="en-US" sz="1200" b="0" i="0" kern="1200" dirty="0">
                <a:solidFill>
                  <a:schemeClr val="tx1"/>
                </a:solidFill>
                <a:effectLst/>
                <a:latin typeface="+mn-lt"/>
                <a:ea typeface="+mn-ea"/>
                <a:cs typeface="+mn-cs"/>
              </a:rPr>
              <a:t>Faster-RCNN</a:t>
            </a:r>
            <a:r>
              <a:rPr lang="ko-KR" altLang="en-US" sz="1200" b="0" i="0" kern="1200" dirty="0">
                <a:solidFill>
                  <a:schemeClr val="tx1"/>
                </a:solidFill>
                <a:effectLst/>
                <a:latin typeface="+mn-lt"/>
                <a:ea typeface="+mn-ea"/>
                <a:cs typeface="+mn-cs"/>
              </a:rPr>
              <a:t>에 대해 실험을 진행하였고</a:t>
            </a:r>
            <a:r>
              <a:rPr lang="en-US" altLang="ko-KR"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Semantic Segmentation</a:t>
            </a:r>
            <a:r>
              <a:rPr lang="ko-KR" altLang="en-US" sz="1200" b="0" i="0" kern="1200" dirty="0">
                <a:solidFill>
                  <a:schemeClr val="tx1"/>
                </a:solidFill>
                <a:effectLst/>
                <a:latin typeface="+mn-lt"/>
                <a:ea typeface="+mn-ea"/>
                <a:cs typeface="+mn-cs"/>
              </a:rPr>
              <a:t>은 </a:t>
            </a:r>
            <a:r>
              <a:rPr lang="en-US" sz="1200" b="0" i="0" kern="1200" dirty="0">
                <a:solidFill>
                  <a:schemeClr val="tx1"/>
                </a:solidFill>
                <a:effectLst/>
                <a:latin typeface="+mn-lt"/>
                <a:ea typeface="+mn-ea"/>
                <a:cs typeface="+mn-cs"/>
              </a:rPr>
              <a:t>Fully Convolutional Network(FCN)</a:t>
            </a:r>
            <a:r>
              <a:rPr lang="ko-KR" altLang="en-US" sz="1200" b="0" i="0" kern="1200" dirty="0">
                <a:solidFill>
                  <a:schemeClr val="tx1"/>
                </a:solidFill>
                <a:effectLst/>
                <a:latin typeface="+mn-lt"/>
                <a:ea typeface="+mn-ea"/>
                <a:cs typeface="+mn-cs"/>
              </a:rPr>
              <a:t>에 대해 실험을 수행하였습니다</a:t>
            </a:r>
            <a:r>
              <a:rPr lang="en-US" altLang="ko-KR" sz="1200" b="0" i="0" kern="1200" dirty="0">
                <a:solidFill>
                  <a:schemeClr val="tx1"/>
                </a:solidFill>
                <a:effectLst/>
                <a:latin typeface="+mn-lt"/>
                <a:ea typeface="+mn-ea"/>
                <a:cs typeface="+mn-cs"/>
              </a:rPr>
              <a:t>.</a:t>
            </a:r>
          </a:p>
          <a:p>
            <a:endParaRPr lang="en-US" altLang="ko-KR" dirty="0"/>
          </a:p>
          <a:p>
            <a:r>
              <a:rPr lang="ko-KR" altLang="en-US" sz="1200" b="0" i="0" kern="1200" dirty="0">
                <a:solidFill>
                  <a:schemeClr val="tx1"/>
                </a:solidFill>
                <a:effectLst/>
                <a:latin typeface="+mn-lt"/>
                <a:ea typeface="+mn-ea"/>
                <a:cs typeface="+mn-cs"/>
              </a:rPr>
              <a:t>실험 결과는 위의 표에 나와있으며 적용하기 전에 비해 성능이 대체로 향상되는 것을 확인할 수 있습니다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다만 </a:t>
            </a:r>
            <a:r>
              <a:rPr lang="en-US" sz="1200" b="0" i="0" kern="1200" dirty="0">
                <a:solidFill>
                  <a:schemeClr val="tx1"/>
                </a:solidFill>
                <a:effectLst/>
                <a:latin typeface="+mn-lt"/>
                <a:ea typeface="+mn-ea"/>
                <a:cs typeface="+mn-cs"/>
              </a:rPr>
              <a:t>Semantic Segmentation</a:t>
            </a:r>
            <a:r>
              <a:rPr lang="ko-KR" altLang="en-US" sz="1200" b="0" i="0" kern="1200" dirty="0">
                <a:solidFill>
                  <a:schemeClr val="tx1"/>
                </a:solidFill>
                <a:effectLst/>
                <a:latin typeface="+mn-lt"/>
                <a:ea typeface="+mn-ea"/>
                <a:cs typeface="+mn-cs"/>
              </a:rPr>
              <a:t>의 경우 </a:t>
            </a:r>
            <a:r>
              <a:rPr lang="en-US" sz="1200" b="0" i="0" kern="1200" dirty="0">
                <a:solidFill>
                  <a:schemeClr val="tx1"/>
                </a:solidFill>
                <a:effectLst/>
                <a:latin typeface="+mn-lt"/>
                <a:ea typeface="+mn-ea"/>
                <a:cs typeface="+mn-cs"/>
              </a:rPr>
              <a:t>label smoothing, </a:t>
            </a:r>
            <a:r>
              <a:rPr lang="en-US" sz="1200" b="0" i="0" kern="1200" dirty="0" err="1">
                <a:solidFill>
                  <a:schemeClr val="tx1"/>
                </a:solidFill>
                <a:effectLst/>
                <a:latin typeface="+mn-lt"/>
                <a:ea typeface="+mn-ea"/>
                <a:cs typeface="+mn-cs"/>
              </a:rPr>
              <a:t>mixup</a:t>
            </a:r>
            <a:r>
              <a:rPr lang="en-US"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등은 오히려 안 좋은 효과를 내었습니다</a:t>
            </a:r>
            <a:r>
              <a:rPr lang="en-US" altLang="ko-KR"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8FC29F74-CE5A-4883-81C6-43D1441690F7}" type="slidenum">
              <a:rPr lang="en-IN" smtClean="0"/>
              <a:t>29</a:t>
            </a:fld>
            <a:endParaRPr lang="en-IN"/>
          </a:p>
        </p:txBody>
      </p:sp>
    </p:spTree>
    <p:extLst>
      <p:ext uri="{BB962C8B-B14F-4D97-AF65-F5344CB8AC3E}">
        <p14:creationId xmlns:p14="http://schemas.microsoft.com/office/powerpoint/2010/main" val="3064173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30</a:t>
            </a:fld>
            <a:endParaRPr lang="en-IN"/>
          </a:p>
        </p:txBody>
      </p:sp>
    </p:spTree>
    <p:extLst>
      <p:ext uri="{BB962C8B-B14F-4D97-AF65-F5344CB8AC3E}">
        <p14:creationId xmlns:p14="http://schemas.microsoft.com/office/powerpoint/2010/main" val="29543225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This is one of the first papers to embrace the little tricks that are usually not in the spotlight or not given as much importance in papers.</a:t>
            </a:r>
          </a:p>
          <a:p>
            <a:pPr fontAlgn="base"/>
            <a:r>
              <a:rPr lang="en-US" sz="1200" b="0" i="0" kern="1200" dirty="0">
                <a:solidFill>
                  <a:schemeClr val="tx1"/>
                </a:solidFill>
                <a:effectLst/>
                <a:latin typeface="+mn-lt"/>
                <a:ea typeface="+mn-ea"/>
                <a:cs typeface="+mn-cs"/>
              </a:rPr>
              <a:t>The paper does a deep-dive into all of the ideas, showing extensive comparisons.</a:t>
            </a:r>
          </a:p>
          <a:p>
            <a:endParaRPr lang="en-US" dirty="0"/>
          </a:p>
          <a:p>
            <a:r>
              <a:rPr lang="ko-KR" altLang="en-US" sz="1200" b="0" i="0" kern="1200" dirty="0">
                <a:solidFill>
                  <a:schemeClr val="tx1"/>
                </a:solidFill>
                <a:effectLst/>
                <a:latin typeface="+mn-lt"/>
                <a:ea typeface="+mn-ea"/>
                <a:cs typeface="+mn-cs"/>
              </a:rPr>
              <a:t>이번 포스팅에서는 </a:t>
            </a:r>
            <a:r>
              <a:rPr lang="en-US" sz="1200" b="0" i="0" kern="1200" dirty="0">
                <a:solidFill>
                  <a:schemeClr val="tx1"/>
                </a:solidFill>
                <a:effectLst/>
                <a:latin typeface="+mn-lt"/>
                <a:ea typeface="+mn-ea"/>
                <a:cs typeface="+mn-cs"/>
              </a:rPr>
              <a:t>CVPR 2019</a:t>
            </a:r>
            <a:r>
              <a:rPr lang="ko-KR" altLang="en-US" sz="1200" b="0" i="0" kern="1200" dirty="0">
                <a:solidFill>
                  <a:schemeClr val="tx1"/>
                </a:solidFill>
                <a:effectLst/>
                <a:latin typeface="+mn-lt"/>
                <a:ea typeface="+mn-ea"/>
                <a:cs typeface="+mn-cs"/>
              </a:rPr>
              <a:t>에 발표된 논문인 “</a:t>
            </a:r>
            <a:r>
              <a:rPr lang="en-US" sz="1200" b="0" i="0" kern="1200" dirty="0">
                <a:solidFill>
                  <a:schemeClr val="tx1"/>
                </a:solidFill>
                <a:effectLst/>
                <a:latin typeface="+mn-lt"/>
                <a:ea typeface="+mn-ea"/>
                <a:cs typeface="+mn-cs"/>
              </a:rPr>
              <a:t>Bag of Tricks for Image Classification with Convolutional Neural Networks” </a:t>
            </a:r>
            <a:r>
              <a:rPr lang="ko-KR" altLang="en-US" sz="1200" b="0" i="0" kern="1200" dirty="0">
                <a:solidFill>
                  <a:schemeClr val="tx1"/>
                </a:solidFill>
                <a:effectLst/>
                <a:latin typeface="+mn-lt"/>
                <a:ea typeface="+mn-ea"/>
                <a:cs typeface="+mn-cs"/>
              </a:rPr>
              <a:t>논문을 리뷰해보았습니다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굉장히 실험적인 논문이며 인용한 논문이 굉장히 많았고</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이들에 대해 모든 실험을 통해 성능을 올릴 수 있음을 보여주고 있다는 점이 인상깊었습니다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앞으로 </a:t>
            </a:r>
            <a:r>
              <a:rPr lang="en-US" sz="1200" b="0" i="0" kern="1200" dirty="0">
                <a:solidFill>
                  <a:schemeClr val="tx1"/>
                </a:solidFill>
                <a:effectLst/>
                <a:latin typeface="+mn-lt"/>
                <a:ea typeface="+mn-ea"/>
                <a:cs typeface="+mn-cs"/>
              </a:rPr>
              <a:t>Image Classification </a:t>
            </a:r>
            <a:r>
              <a:rPr lang="ko-KR" altLang="en-US" sz="1200" b="0" i="0" kern="1200" dirty="0">
                <a:solidFill>
                  <a:schemeClr val="tx1"/>
                </a:solidFill>
                <a:effectLst/>
                <a:latin typeface="+mn-lt"/>
                <a:ea typeface="+mn-ea"/>
                <a:cs typeface="+mn-cs"/>
              </a:rPr>
              <a:t>학습에 관여하는 여러 요소들을 고려할 때 이 논문을 참고하면 좋을 것 같네요</a:t>
            </a:r>
            <a:r>
              <a:rPr lang="en-US" altLang="ko-KR" sz="1200" b="0" i="0" kern="1200" dirty="0">
                <a:solidFill>
                  <a:schemeClr val="tx1"/>
                </a:solidFill>
                <a:effectLst/>
                <a:latin typeface="+mn-lt"/>
                <a:ea typeface="+mn-ea"/>
                <a:cs typeface="+mn-cs"/>
              </a:rPr>
              <a:t>! </a:t>
            </a:r>
          </a:p>
          <a:p>
            <a:endParaRPr lang="en-US" altLang="ko-K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paper, we survey a dozen tricks to train deep convolutional neural networks to improve model accuracy.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tricks introduce minor modifications to the model architecture, data preprocessing, loss function, and learning rate schedule.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empirical results on ResNet-50, Inception-V3 and </a:t>
            </a:r>
            <a:r>
              <a:rPr lang="en-US" sz="1200" kern="1200" dirty="0" err="1">
                <a:solidFill>
                  <a:schemeClr val="tx1"/>
                </a:solidFill>
                <a:effectLst/>
                <a:latin typeface="+mn-lt"/>
                <a:ea typeface="+mn-ea"/>
                <a:cs typeface="+mn-cs"/>
              </a:rPr>
              <a:t>MobileNet</a:t>
            </a:r>
            <a:r>
              <a:rPr lang="en-US" sz="1200" kern="1200" dirty="0">
                <a:solidFill>
                  <a:schemeClr val="tx1"/>
                </a:solidFill>
                <a:effectLst/>
                <a:latin typeface="+mn-lt"/>
                <a:ea typeface="+mn-ea"/>
                <a:cs typeface="+mn-cs"/>
              </a:rPr>
              <a:t> indicate that these tricks improve model accuracy consistently.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excitingly, stacking all of them together leads to a significantly higher accuracy.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these improved pre-trained models show strong advantages in transfer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which improve both object detection and semantic segmentation.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believe the benefits can extend to broader domains where classification base models are favored.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altLang="ko-KR"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FC29F74-CE5A-4883-81C6-43D1441690F7}" type="slidenum">
              <a:rPr lang="en-IN" smtClean="0"/>
              <a:t>31</a:t>
            </a:fld>
            <a:endParaRPr lang="en-IN"/>
          </a:p>
        </p:txBody>
      </p:sp>
    </p:spTree>
    <p:extLst>
      <p:ext uri="{BB962C8B-B14F-4D97-AF65-F5344CB8AC3E}">
        <p14:creationId xmlns:p14="http://schemas.microsoft.com/office/powerpoint/2010/main" val="4290950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10</a:t>
            </a:fld>
            <a:endParaRPr lang="en-IN"/>
          </a:p>
        </p:txBody>
      </p:sp>
    </p:spTree>
    <p:extLst>
      <p:ext uri="{BB962C8B-B14F-4D97-AF65-F5344CB8AC3E}">
        <p14:creationId xmlns:p14="http://schemas.microsoft.com/office/powerpoint/2010/main" val="786096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hlinkClick r:id="rId3"/>
              </a:rPr>
              <a:t>Accurate, large minibatch SGD: training imagenet in 1 hour </a:t>
            </a:r>
            <a:r>
              <a:rPr lang="ko-KR" altLang="en-US" sz="1200" b="0" i="0" kern="1200" dirty="0">
                <a:solidFill>
                  <a:schemeClr val="tx1"/>
                </a:solidFill>
                <a:effectLst/>
                <a:latin typeface="+mn-lt"/>
                <a:ea typeface="+mn-ea"/>
                <a:cs typeface="+mn-cs"/>
              </a:rPr>
              <a:t>논문에 따르면 </a:t>
            </a:r>
            <a:r>
              <a:rPr lang="en-US" sz="1200" b="0" i="0" kern="1200" dirty="0">
                <a:solidFill>
                  <a:schemeClr val="tx1"/>
                </a:solidFill>
                <a:effectLst/>
                <a:latin typeface="+mn-lt"/>
                <a:ea typeface="+mn-ea"/>
                <a:cs typeface="+mn-cs"/>
              </a:rPr>
              <a:t>batch size</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키워주면</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그 만큼 </a:t>
            </a:r>
            <a:r>
              <a:rPr lang="en-US" sz="1200" b="0" i="0" kern="1200" dirty="0">
                <a:solidFill>
                  <a:schemeClr val="tx1"/>
                </a:solidFill>
                <a:effectLst/>
                <a:latin typeface="+mn-lt"/>
                <a:ea typeface="+mn-ea"/>
                <a:cs typeface="+mn-cs"/>
              </a:rPr>
              <a:t>linear</a:t>
            </a:r>
            <a:r>
              <a:rPr lang="ko-KR" altLang="en-US" sz="1200" b="0" i="0" kern="1200" dirty="0">
                <a:solidFill>
                  <a:schemeClr val="tx1"/>
                </a:solidFill>
                <a:effectLst/>
                <a:latin typeface="+mn-lt"/>
                <a:ea typeface="+mn-ea"/>
                <a:cs typeface="+mn-cs"/>
              </a:rPr>
              <a:t>하게 </a:t>
            </a:r>
            <a:r>
              <a:rPr lang="en-US" sz="1200" b="0" i="0" kern="1200" dirty="0">
                <a:solidFill>
                  <a:schemeClr val="tx1"/>
                </a:solidFill>
                <a:effectLst/>
                <a:latin typeface="+mn-lt"/>
                <a:ea typeface="+mn-ea"/>
                <a:cs typeface="+mn-cs"/>
              </a:rPr>
              <a:t>learning rate</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키워주는 것이 좋다고 언급하고 있습니다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이러한 방식을 본 논문에서도 실험을 해보았습니다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즉 </a:t>
            </a:r>
            <a:r>
              <a:rPr lang="en-US" sz="1200" b="0" i="0" kern="1200" dirty="0">
                <a:solidFill>
                  <a:schemeClr val="tx1"/>
                </a:solidFill>
                <a:effectLst/>
                <a:latin typeface="+mn-lt"/>
                <a:ea typeface="+mn-ea"/>
                <a:cs typeface="+mn-cs"/>
              </a:rPr>
              <a:t>batch size=256, initial learning rate=0.1</a:t>
            </a:r>
            <a:r>
              <a:rPr lang="ko-KR" altLang="en-US" sz="1200" b="0" i="0" kern="1200" dirty="0">
                <a:solidFill>
                  <a:schemeClr val="tx1"/>
                </a:solidFill>
                <a:effectLst/>
                <a:latin typeface="+mn-lt"/>
                <a:ea typeface="+mn-ea"/>
                <a:cs typeface="+mn-cs"/>
              </a:rPr>
              <a:t>일 때</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만약 </a:t>
            </a:r>
            <a:r>
              <a:rPr lang="en-US" sz="1200" b="0" i="0" kern="1200" dirty="0">
                <a:solidFill>
                  <a:schemeClr val="tx1"/>
                </a:solidFill>
                <a:effectLst/>
                <a:latin typeface="+mn-lt"/>
                <a:ea typeface="+mn-ea"/>
                <a:cs typeface="+mn-cs"/>
              </a:rPr>
              <a:t>batch size</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로 키워주면 </a:t>
            </a:r>
            <a:r>
              <a:rPr lang="en-US" sz="1200" b="0" i="0" kern="1200" dirty="0">
                <a:solidFill>
                  <a:schemeClr val="tx1"/>
                </a:solidFill>
                <a:effectLst/>
                <a:latin typeface="+mn-lt"/>
                <a:ea typeface="+mn-ea"/>
                <a:cs typeface="+mn-cs"/>
              </a:rPr>
              <a:t>initial learning rate</a:t>
            </a:r>
            <a:r>
              <a:rPr lang="ko-KR" altLang="en-US" sz="1200" b="0" i="0" kern="1200" dirty="0">
                <a:solidFill>
                  <a:schemeClr val="tx1"/>
                </a:solidFill>
                <a:effectLst/>
                <a:latin typeface="+mn-lt"/>
                <a:ea typeface="+mn-ea"/>
                <a:cs typeface="+mn-cs"/>
              </a:rPr>
              <a:t>도 </a:t>
            </a:r>
            <a:r>
              <a:rPr lang="en-US" altLang="ko-KR" sz="1200" b="1" i="0" kern="1200" dirty="0">
                <a:solidFill>
                  <a:schemeClr val="tx1"/>
                </a:solidFill>
                <a:effectLst/>
                <a:latin typeface="+mn-lt"/>
                <a:ea typeface="+mn-ea"/>
                <a:cs typeface="+mn-cs"/>
              </a:rPr>
              <a:t>0.1 * </a:t>
            </a:r>
            <a:r>
              <a:rPr lang="en-US" sz="1200" b="1" i="0" kern="1200" dirty="0">
                <a:solidFill>
                  <a:schemeClr val="tx1"/>
                </a:solidFill>
                <a:effectLst/>
                <a:latin typeface="+mn-lt"/>
                <a:ea typeface="+mn-ea"/>
                <a:cs typeface="+mn-cs"/>
              </a:rPr>
              <a:t>b/256</a:t>
            </a:r>
            <a:r>
              <a:rPr lang="en-US" sz="1200" b="0" i="0" kern="1200" dirty="0">
                <a:solidFill>
                  <a:schemeClr val="tx1"/>
                </a:solidFill>
                <a:effectLst/>
                <a:latin typeface="+mn-lt"/>
                <a:ea typeface="+mn-ea"/>
                <a:cs typeface="+mn-cs"/>
              </a:rPr>
              <a:t> </a:t>
            </a:r>
            <a:r>
              <a:rPr lang="ko-KR" altLang="en-US" sz="1200" b="0" i="0" kern="1200" dirty="0" err="1">
                <a:solidFill>
                  <a:schemeClr val="tx1"/>
                </a:solidFill>
                <a:effectLst/>
                <a:latin typeface="+mn-lt"/>
                <a:ea typeface="+mn-ea"/>
                <a:cs typeface="+mn-cs"/>
              </a:rPr>
              <a:t>으로</a:t>
            </a:r>
            <a:r>
              <a:rPr lang="ko-KR" altLang="en-US" sz="1200" b="0" i="0" kern="1200" dirty="0">
                <a:solidFill>
                  <a:schemeClr val="tx1"/>
                </a:solidFill>
                <a:effectLst/>
                <a:latin typeface="+mn-lt"/>
                <a:ea typeface="+mn-ea"/>
                <a:cs typeface="+mn-cs"/>
              </a:rPr>
              <a:t> 키워주는 것을 의미합니다</a:t>
            </a:r>
            <a:r>
              <a:rPr lang="en-US" altLang="ko-KR"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Linear scaling learning rate:</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When training a Neural Network, we feed the images into our GPU in batches, as the memory permits. These are drawn by random in SGD and have some variance to them.</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As we increase the batch size, our batch to batch variance of images reduces, this allows more aggressive learning rate settings. </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Learning rate is set using the formula: 0.1 x (</a:t>
            </a:r>
            <a:r>
              <a:rPr lang="en-US" sz="1200" b="0" i="0" kern="1200" dirty="0" err="1">
                <a:solidFill>
                  <a:schemeClr val="tx1"/>
                </a:solidFill>
                <a:effectLst/>
                <a:latin typeface="+mn-lt"/>
                <a:ea typeface="+mn-ea"/>
                <a:cs typeface="+mn-cs"/>
              </a:rPr>
              <a:t>Batch_size</a:t>
            </a:r>
            <a:r>
              <a:rPr lang="en-US" sz="1200" b="0" i="0" kern="1200" dirty="0">
                <a:solidFill>
                  <a:schemeClr val="tx1"/>
                </a:solidFill>
                <a:effectLst/>
                <a:latin typeface="+mn-lt"/>
                <a:ea typeface="+mn-ea"/>
                <a:cs typeface="+mn-cs"/>
              </a:rPr>
              <a:t>)/256</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11</a:t>
            </a:fld>
            <a:endParaRPr lang="en-IN"/>
          </a:p>
        </p:txBody>
      </p:sp>
    </p:spTree>
    <p:extLst>
      <p:ext uri="{BB962C8B-B14F-4D97-AF65-F5344CB8AC3E}">
        <p14:creationId xmlns:p14="http://schemas.microsoft.com/office/powerpoint/2010/main" val="224678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Learning Rate Warmup:</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When we train a Neural Net, we set the Learning Rate which determines how “fast” does the model learn or how aggressively do we penalize the predictions from it.</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As we start training our Neural Network, we can expect the weights to have more randomness. If we set an aggressive learning rate, that might cause the network to diverge. </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To fix this, Learning rate warmup is used which allows the learning rate to be set to lower values initially and later increased. </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This is done as follows: initially learning rate is set to ~0 and then increased for the “initial batches” as per the formula:</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Current epoch* (Learning Rate)/(</a:t>
            </a:r>
            <a:r>
              <a:rPr lang="en-US" sz="1200" b="0" i="0" kern="1200" dirty="0" err="1">
                <a:solidFill>
                  <a:schemeClr val="tx1"/>
                </a:solidFill>
                <a:effectLst/>
                <a:latin typeface="+mn-lt"/>
                <a:ea typeface="+mn-ea"/>
                <a:cs typeface="+mn-cs"/>
              </a:rPr>
              <a:t>Num_of_Initial_Epochs</a:t>
            </a:r>
            <a:r>
              <a:rPr lang="en-US" sz="1200" b="0" i="0" kern="1200" dirty="0">
                <a:solidFill>
                  <a:schemeClr val="tx1"/>
                </a:solidFill>
                <a:effectLst/>
                <a:latin typeface="+mn-lt"/>
                <a:ea typeface="+mn-ea"/>
                <a:cs typeface="+mn-cs"/>
              </a:rPr>
              <a:t>)</a:t>
            </a:r>
            <a:br>
              <a:rPr lang="en-US" dirty="0"/>
            </a:br>
            <a:r>
              <a:rPr lang="en-US" sz="1200" b="0" i="0" kern="1200" dirty="0">
                <a:solidFill>
                  <a:schemeClr val="tx1"/>
                </a:solidFill>
                <a:effectLst/>
                <a:latin typeface="+mn-lt"/>
                <a:ea typeface="+mn-ea"/>
                <a:cs typeface="+mn-cs"/>
              </a:rPr>
              <a:t> </a:t>
            </a:r>
            <a:br>
              <a:rPr lang="en-US" dirty="0"/>
            </a:br>
            <a:r>
              <a:rPr lang="en-US" sz="1200" b="1" i="0" kern="1200" dirty="0" err="1">
                <a:solidFill>
                  <a:schemeClr val="tx1"/>
                </a:solidFill>
                <a:effectLst/>
                <a:latin typeface="+mn-lt"/>
                <a:ea typeface="+mn-ea"/>
                <a:cs typeface="+mn-cs"/>
              </a:rPr>
              <a:t>Num</a:t>
            </a:r>
            <a:r>
              <a:rPr lang="en-US" sz="1200" b="1" i="0" kern="1200" dirty="0">
                <a:solidFill>
                  <a:schemeClr val="tx1"/>
                </a:solidFill>
                <a:effectLst/>
                <a:latin typeface="+mn-lt"/>
                <a:ea typeface="+mn-ea"/>
                <a:cs typeface="+mn-cs"/>
              </a:rPr>
              <a:t> of initial epochs: </a:t>
            </a:r>
            <a:r>
              <a:rPr lang="en-US" sz="1200" b="0" i="0" kern="1200" dirty="0">
                <a:solidFill>
                  <a:schemeClr val="tx1"/>
                </a:solidFill>
                <a:effectLst/>
                <a:latin typeface="+mn-lt"/>
                <a:ea typeface="+mn-ea"/>
                <a:cs typeface="+mn-cs"/>
              </a:rPr>
              <a:t>is a hyperparameter, the number that we choose to keep until the model is “warmed up” </a:t>
            </a:r>
            <a:br>
              <a:rPr lang="en-US" dirty="0"/>
            </a:br>
            <a:r>
              <a:rPr lang="en-US" sz="1200" b="0" i="0" kern="1200" dirty="0">
                <a:solidFill>
                  <a:schemeClr val="tx1"/>
                </a:solidFill>
                <a:effectLst/>
                <a:latin typeface="+mn-lt"/>
                <a:ea typeface="+mn-ea"/>
                <a:cs typeface="+mn-cs"/>
              </a:rPr>
              <a:t> </a:t>
            </a:r>
            <a:br>
              <a:rPr lang="en-US" dirty="0"/>
            </a:br>
            <a:r>
              <a:rPr lang="en-US" sz="1200" b="1" i="0" kern="1200" dirty="0">
                <a:solidFill>
                  <a:schemeClr val="tx1"/>
                </a:solidFill>
                <a:effectLst/>
                <a:latin typeface="+mn-lt"/>
                <a:ea typeface="+mn-ea"/>
                <a:cs typeface="+mn-cs"/>
              </a:rPr>
              <a:t>Learning Rate: </a:t>
            </a:r>
            <a:r>
              <a:rPr lang="en-US" sz="1200" b="0" i="0" kern="1200" dirty="0">
                <a:solidFill>
                  <a:schemeClr val="tx1"/>
                </a:solidFill>
                <a:effectLst/>
                <a:latin typeface="+mn-lt"/>
                <a:ea typeface="+mn-ea"/>
                <a:cs typeface="+mn-cs"/>
              </a:rPr>
              <a:t>Our final learning rate that we set for the NN.</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12</a:t>
            </a:fld>
            <a:endParaRPr lang="en-IN"/>
          </a:p>
        </p:txBody>
      </p:sp>
    </p:spTree>
    <p:extLst>
      <p:ext uri="{BB962C8B-B14F-4D97-AF65-F5344CB8AC3E}">
        <p14:creationId xmlns:p14="http://schemas.microsoft.com/office/powerpoint/2010/main" val="3877534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Zero Y:</a:t>
            </a:r>
            <a:br>
              <a:rPr lang="en-US" sz="1200" b="1"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ResNets</a:t>
            </a:r>
            <a:r>
              <a:rPr lang="en-US" sz="1200" b="0" i="0" kern="1200" dirty="0">
                <a:solidFill>
                  <a:schemeClr val="tx1"/>
                </a:solidFill>
                <a:effectLst/>
                <a:latin typeface="+mn-lt"/>
                <a:ea typeface="+mn-ea"/>
                <a:cs typeface="+mn-cs"/>
              </a:rPr>
              <a:t> are composed of multiple Residual blocks. These can be denoted for simplicity as x+ block(x)</a:t>
            </a:r>
            <a:br>
              <a:rPr lang="en-US" dirty="0"/>
            </a:br>
            <a:r>
              <a:rPr lang="en-US" sz="1200" b="0" i="0" kern="1200" dirty="0">
                <a:solidFill>
                  <a:schemeClr val="tx1"/>
                </a:solidFill>
                <a:effectLst/>
                <a:latin typeface="+mn-lt"/>
                <a:ea typeface="+mn-ea"/>
                <a:cs typeface="+mn-cs"/>
              </a:rPr>
              <a:t>These are usually followed by a batch normalization layers which are further scale transformed as Y*(x)+bias. (Y and bias are “learned” as we train the network)</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The paper suggests initializing for the layers at the end of </a:t>
            </a: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 blocks, Y should be initialized to 0. This reduces the number of learnable parameters initially.</a:t>
            </a:r>
          </a:p>
          <a:p>
            <a:endParaRPr lang="en-US" sz="1200" b="0" i="0" kern="1200" dirty="0">
              <a:solidFill>
                <a:schemeClr val="tx1"/>
              </a:solidFill>
              <a:effectLst/>
              <a:latin typeface="+mn-lt"/>
              <a:ea typeface="+mn-ea"/>
              <a:cs typeface="+mn-cs"/>
            </a:endParaRPr>
          </a:p>
          <a:p>
            <a:r>
              <a:rPr lang="el-GR" sz="1200" dirty="0"/>
              <a:t>γ </a:t>
            </a:r>
            <a:r>
              <a:rPr lang="en-US" sz="1200" dirty="0"/>
              <a:t>and </a:t>
            </a:r>
            <a:r>
              <a:rPr lang="el-GR" sz="1200" dirty="0"/>
              <a:t>β</a:t>
            </a:r>
            <a:r>
              <a:rPr lang="en-US" sz="1200" dirty="0"/>
              <a:t>: learnable parameters, initialized to 1 and 0 by default.</a:t>
            </a:r>
          </a:p>
          <a:p>
            <a:r>
              <a:rPr lang="en-US" sz="1200" dirty="0"/>
              <a:t>With zero </a:t>
            </a:r>
            <a:r>
              <a:rPr lang="el-GR" sz="1200" dirty="0"/>
              <a:t>γ</a:t>
            </a:r>
            <a:r>
              <a:rPr lang="en-US" sz="1200" dirty="0"/>
              <a:t>, we initialize </a:t>
            </a:r>
            <a:r>
              <a:rPr lang="el-GR" sz="1200" dirty="0"/>
              <a:t>γ = 0 </a:t>
            </a:r>
            <a:r>
              <a:rPr lang="en-US" sz="1200" dirty="0"/>
              <a:t>for all BN layers that sit at the end of a residual block. </a:t>
            </a:r>
          </a:p>
          <a:p>
            <a:r>
              <a:rPr lang="en-US" sz="1200" b="1" dirty="0"/>
              <a:t>Therefore, all residual blocks just return their inputs, mimics network that has less number of layers and is easier to train at the initial stage.</a:t>
            </a:r>
          </a:p>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13</a:t>
            </a:fld>
            <a:endParaRPr lang="en-IN"/>
          </a:p>
        </p:txBody>
      </p:sp>
    </p:spTree>
    <p:extLst>
      <p:ext uri="{BB962C8B-B14F-4D97-AF65-F5344CB8AC3E}">
        <p14:creationId xmlns:p14="http://schemas.microsoft.com/office/powerpoint/2010/main" val="3135184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 Bias Decay:</a:t>
            </a:r>
            <a:br>
              <a:rPr lang="en-US" dirty="0"/>
            </a:br>
            <a:r>
              <a:rPr lang="en-US" sz="1200" b="0" i="0" kern="1200" dirty="0" err="1">
                <a:solidFill>
                  <a:schemeClr val="tx1"/>
                </a:solidFill>
                <a:effectLst/>
                <a:latin typeface="+mn-lt"/>
                <a:ea typeface="+mn-ea"/>
                <a:cs typeface="+mn-cs"/>
              </a:rPr>
              <a:t>Regularisation</a:t>
            </a:r>
            <a:r>
              <a:rPr lang="en-US" sz="1200" b="0" i="0" kern="1200" dirty="0">
                <a:solidFill>
                  <a:schemeClr val="tx1"/>
                </a:solidFill>
                <a:effectLst/>
                <a:latin typeface="+mn-lt"/>
                <a:ea typeface="+mn-ea"/>
                <a:cs typeface="+mn-cs"/>
              </a:rPr>
              <a:t> is generally applied to all learnable parameters however, this often leads to overfitting.</a:t>
            </a:r>
            <a:br>
              <a:rPr lang="en-US" dirty="0"/>
            </a:br>
            <a:r>
              <a:rPr lang="en-US" sz="1200" b="0" i="0" kern="1200" dirty="0">
                <a:solidFill>
                  <a:schemeClr val="tx1"/>
                </a:solidFill>
                <a:effectLst/>
                <a:latin typeface="+mn-lt"/>
                <a:ea typeface="+mn-ea"/>
                <a:cs typeface="+mn-cs"/>
              </a:rPr>
              <a:t>The authors suggest applying </a:t>
            </a:r>
            <a:r>
              <a:rPr lang="en-US" sz="1200" b="0" i="0" kern="1200" dirty="0" err="1">
                <a:solidFill>
                  <a:schemeClr val="tx1"/>
                </a:solidFill>
                <a:effectLst/>
                <a:latin typeface="+mn-lt"/>
                <a:ea typeface="+mn-ea"/>
                <a:cs typeface="+mn-cs"/>
              </a:rPr>
              <a:t>Regularisation</a:t>
            </a:r>
            <a:r>
              <a:rPr lang="en-US" sz="1200" b="0" i="0" kern="1200" dirty="0">
                <a:solidFill>
                  <a:schemeClr val="tx1"/>
                </a:solidFill>
                <a:effectLst/>
                <a:latin typeface="+mn-lt"/>
                <a:ea typeface="+mn-ea"/>
                <a:cs typeface="+mn-cs"/>
              </a:rPr>
              <a:t> just to the convolutional and fully connected layers, Biases and batch-norm parameters are not </a:t>
            </a:r>
            <a:r>
              <a:rPr lang="en-US" sz="1200" b="0" i="0" kern="1200" dirty="0" err="1">
                <a:solidFill>
                  <a:schemeClr val="tx1"/>
                </a:solidFill>
                <a:effectLst/>
                <a:latin typeface="+mn-lt"/>
                <a:ea typeface="+mn-ea"/>
                <a:cs typeface="+mn-cs"/>
              </a:rPr>
              <a:t>regularised</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14</a:t>
            </a:fld>
            <a:endParaRPr lang="en-IN"/>
          </a:p>
        </p:txBody>
      </p:sp>
    </p:spTree>
    <p:extLst>
      <p:ext uri="{BB962C8B-B14F-4D97-AF65-F5344CB8AC3E}">
        <p14:creationId xmlns:p14="http://schemas.microsoft.com/office/powerpoint/2010/main" val="4215692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200" b="0" i="0" kern="1200" dirty="0">
                <a:solidFill>
                  <a:schemeClr val="tx1"/>
                </a:solidFill>
                <a:effectLst/>
                <a:latin typeface="+mn-lt"/>
                <a:ea typeface="+mn-ea"/>
                <a:cs typeface="+mn-cs"/>
              </a:rPr>
              <a:t>일반적으로 </a:t>
            </a:r>
            <a:r>
              <a:rPr lang="en-US" sz="1200" b="0" i="0" kern="1200" dirty="0">
                <a:solidFill>
                  <a:schemeClr val="tx1"/>
                </a:solidFill>
                <a:effectLst/>
                <a:latin typeface="+mn-lt"/>
                <a:ea typeface="+mn-ea"/>
                <a:cs typeface="+mn-cs"/>
              </a:rPr>
              <a:t>Neural Network</a:t>
            </a:r>
            <a:r>
              <a:rPr lang="ko-KR" altLang="en-US" sz="1200" b="0" i="0" kern="1200" dirty="0">
                <a:solidFill>
                  <a:schemeClr val="tx1"/>
                </a:solidFill>
                <a:effectLst/>
                <a:latin typeface="+mn-lt"/>
                <a:ea typeface="+mn-ea"/>
                <a:cs typeface="+mn-cs"/>
              </a:rPr>
              <a:t>는 </a:t>
            </a:r>
            <a:r>
              <a:rPr lang="en-US" altLang="ko-KR" sz="1200" b="0" i="0" kern="1200" dirty="0">
                <a:solidFill>
                  <a:schemeClr val="tx1"/>
                </a:solidFill>
                <a:effectLst/>
                <a:latin typeface="+mn-lt"/>
                <a:ea typeface="+mn-ea"/>
                <a:cs typeface="+mn-cs"/>
              </a:rPr>
              <a:t>32-</a:t>
            </a:r>
            <a:r>
              <a:rPr lang="en-US" sz="1200" b="0" i="0" kern="1200" dirty="0">
                <a:solidFill>
                  <a:schemeClr val="tx1"/>
                </a:solidFill>
                <a:effectLst/>
                <a:latin typeface="+mn-lt"/>
                <a:ea typeface="+mn-ea"/>
                <a:cs typeface="+mn-cs"/>
              </a:rPr>
              <a:t>bit floating point(FP32) precision</a:t>
            </a:r>
            <a:r>
              <a:rPr lang="ko-KR" altLang="en-US" sz="1200" b="0" i="0" kern="1200" dirty="0">
                <a:solidFill>
                  <a:schemeClr val="tx1"/>
                </a:solidFill>
                <a:effectLst/>
                <a:latin typeface="+mn-lt"/>
                <a:ea typeface="+mn-ea"/>
                <a:cs typeface="+mn-cs"/>
              </a:rPr>
              <a:t>을 이용하여 학습이 진행됩니다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하지만 최신 하드웨어에서는 </a:t>
            </a:r>
            <a:r>
              <a:rPr lang="en-US" sz="1200" b="0" i="0" kern="1200" dirty="0">
                <a:solidFill>
                  <a:schemeClr val="tx1"/>
                </a:solidFill>
                <a:effectLst/>
                <a:latin typeface="+mn-lt"/>
                <a:ea typeface="+mn-ea"/>
                <a:cs typeface="+mn-cs"/>
              </a:rPr>
              <a:t>lower precision </a:t>
            </a:r>
            <a:r>
              <a:rPr lang="ko-KR" altLang="en-US" sz="1200" b="0" i="0" kern="1200" dirty="0">
                <a:solidFill>
                  <a:schemeClr val="tx1"/>
                </a:solidFill>
                <a:effectLst/>
                <a:latin typeface="+mn-lt"/>
                <a:ea typeface="+mn-ea"/>
                <a:cs typeface="+mn-cs"/>
              </a:rPr>
              <a:t>계산이 지원되면서 속도에서 큰 이점을 얻을 수 있습니다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예를 들자면</a:t>
            </a:r>
            <a:r>
              <a:rPr lang="en-US" altLang="ko-KR"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NVIDIA V100</a:t>
            </a:r>
            <a:r>
              <a:rPr lang="ko-KR" altLang="en-US" sz="1200" b="0" i="0" kern="1200" dirty="0">
                <a:solidFill>
                  <a:schemeClr val="tx1"/>
                </a:solidFill>
                <a:effectLst/>
                <a:latin typeface="+mn-lt"/>
                <a:ea typeface="+mn-ea"/>
                <a:cs typeface="+mn-cs"/>
              </a:rPr>
              <a:t>은 </a:t>
            </a:r>
            <a:r>
              <a:rPr lang="en-US" sz="1200" b="0" i="0" kern="1200" dirty="0">
                <a:solidFill>
                  <a:schemeClr val="tx1"/>
                </a:solidFill>
                <a:effectLst/>
                <a:latin typeface="+mn-lt"/>
                <a:ea typeface="+mn-ea"/>
                <a:cs typeface="+mn-cs"/>
              </a:rPr>
              <a:t>FP32 </a:t>
            </a:r>
            <a:r>
              <a:rPr lang="ko-KR" altLang="en-US" sz="1200" b="0" i="0" kern="1200" dirty="0">
                <a:solidFill>
                  <a:schemeClr val="tx1"/>
                </a:solidFill>
                <a:effectLst/>
                <a:latin typeface="+mn-lt"/>
                <a:ea typeface="+mn-ea"/>
                <a:cs typeface="+mn-cs"/>
              </a:rPr>
              <a:t>에서는 </a:t>
            </a:r>
            <a:r>
              <a:rPr lang="en-US" altLang="ko-KR" sz="1200" b="0" i="0" kern="1200" dirty="0">
                <a:solidFill>
                  <a:schemeClr val="tx1"/>
                </a:solidFill>
                <a:effectLst/>
                <a:latin typeface="+mn-lt"/>
                <a:ea typeface="+mn-ea"/>
                <a:cs typeface="+mn-cs"/>
              </a:rPr>
              <a:t>14</a:t>
            </a:r>
            <a:r>
              <a:rPr lang="en-US" sz="1200" b="0" i="0" kern="1200" dirty="0">
                <a:solidFill>
                  <a:schemeClr val="tx1"/>
                </a:solidFill>
                <a:effectLst/>
                <a:latin typeface="+mn-lt"/>
                <a:ea typeface="+mn-ea"/>
                <a:cs typeface="+mn-cs"/>
              </a:rPr>
              <a:t>TFLOPS</a:t>
            </a:r>
            <a:r>
              <a:rPr lang="ko-KR" altLang="en-US" sz="1200" b="0" i="0" kern="1200" dirty="0">
                <a:solidFill>
                  <a:schemeClr val="tx1"/>
                </a:solidFill>
                <a:effectLst/>
                <a:latin typeface="+mn-lt"/>
                <a:ea typeface="+mn-ea"/>
                <a:cs typeface="+mn-cs"/>
              </a:rPr>
              <a:t>일 때 </a:t>
            </a:r>
            <a:r>
              <a:rPr lang="en-US" sz="1200" b="0" i="0" kern="1200" dirty="0">
                <a:solidFill>
                  <a:schemeClr val="tx1"/>
                </a:solidFill>
                <a:effectLst/>
                <a:latin typeface="+mn-lt"/>
                <a:ea typeface="+mn-ea"/>
                <a:cs typeface="+mn-cs"/>
              </a:rPr>
              <a:t>FP16</a:t>
            </a:r>
            <a:r>
              <a:rPr lang="ko-KR" altLang="en-US" sz="1200" b="0" i="0" kern="1200" dirty="0">
                <a:solidFill>
                  <a:schemeClr val="tx1"/>
                </a:solidFill>
                <a:effectLst/>
                <a:latin typeface="+mn-lt"/>
                <a:ea typeface="+mn-ea"/>
                <a:cs typeface="+mn-cs"/>
              </a:rPr>
              <a:t>에서는 </a:t>
            </a:r>
            <a:r>
              <a:rPr lang="en-US" altLang="ko-KR" sz="1200" b="0" i="0" kern="1200" dirty="0">
                <a:solidFill>
                  <a:schemeClr val="tx1"/>
                </a:solidFill>
                <a:effectLst/>
                <a:latin typeface="+mn-lt"/>
                <a:ea typeface="+mn-ea"/>
                <a:cs typeface="+mn-cs"/>
              </a:rPr>
              <a:t>100 </a:t>
            </a:r>
            <a:r>
              <a:rPr lang="en-US" sz="1200" b="0" i="0" kern="1200" dirty="0">
                <a:solidFill>
                  <a:schemeClr val="tx1"/>
                </a:solidFill>
                <a:effectLst/>
                <a:latin typeface="+mn-lt"/>
                <a:ea typeface="+mn-ea"/>
                <a:cs typeface="+mn-cs"/>
              </a:rPr>
              <a:t>TFLOPS</a:t>
            </a:r>
            <a:r>
              <a:rPr lang="ko-KR" altLang="en-US" sz="1200" b="0" i="0" kern="1200" dirty="0">
                <a:solidFill>
                  <a:schemeClr val="tx1"/>
                </a:solidFill>
                <a:effectLst/>
                <a:latin typeface="+mn-lt"/>
                <a:ea typeface="+mn-ea"/>
                <a:cs typeface="+mn-cs"/>
              </a:rPr>
              <a:t>가 가능하며 전체적인 학습 속도도 </a:t>
            </a:r>
            <a:r>
              <a:rPr lang="en-US" sz="1200" b="0" i="0" kern="1200" dirty="0">
                <a:solidFill>
                  <a:schemeClr val="tx1"/>
                </a:solidFill>
                <a:effectLst/>
                <a:latin typeface="+mn-lt"/>
                <a:ea typeface="+mn-ea"/>
                <a:cs typeface="+mn-cs"/>
              </a:rPr>
              <a:t>FP32 </a:t>
            </a:r>
            <a:r>
              <a:rPr lang="ko-KR" altLang="en-US" sz="1200" b="0" i="0" kern="1200" dirty="0">
                <a:solidFill>
                  <a:schemeClr val="tx1"/>
                </a:solidFill>
                <a:effectLst/>
                <a:latin typeface="+mn-lt"/>
                <a:ea typeface="+mn-ea"/>
                <a:cs typeface="+mn-cs"/>
              </a:rPr>
              <a:t>대비 </a:t>
            </a:r>
            <a:r>
              <a:rPr lang="en-US" sz="1200" b="0" i="0" kern="1200" dirty="0">
                <a:solidFill>
                  <a:schemeClr val="tx1"/>
                </a:solidFill>
                <a:effectLst/>
                <a:latin typeface="+mn-lt"/>
                <a:ea typeface="+mn-ea"/>
                <a:cs typeface="+mn-cs"/>
              </a:rPr>
              <a:t>FP16</a:t>
            </a:r>
            <a:r>
              <a:rPr lang="ko-KR" altLang="en-US" sz="1200" b="0" i="0" kern="1200" dirty="0">
                <a:solidFill>
                  <a:schemeClr val="tx1"/>
                </a:solidFill>
                <a:effectLst/>
                <a:latin typeface="+mn-lt"/>
                <a:ea typeface="+mn-ea"/>
                <a:cs typeface="+mn-cs"/>
              </a:rPr>
              <a:t>에서 약 </a:t>
            </a:r>
            <a:r>
              <a:rPr lang="en-US" altLang="ko-KR" sz="1200" b="0" i="0" kern="1200" dirty="0">
                <a:solidFill>
                  <a:schemeClr val="tx1"/>
                </a:solidFill>
                <a:effectLst/>
                <a:latin typeface="+mn-lt"/>
                <a:ea typeface="+mn-ea"/>
                <a:cs typeface="+mn-cs"/>
              </a:rPr>
              <a:t>2~3</a:t>
            </a:r>
            <a:r>
              <a:rPr lang="ko-KR" altLang="en-US" sz="1200" b="0" i="0" kern="1200" dirty="0">
                <a:solidFill>
                  <a:schemeClr val="tx1"/>
                </a:solidFill>
                <a:effectLst/>
                <a:latin typeface="+mn-lt"/>
                <a:ea typeface="+mn-ea"/>
                <a:cs typeface="+mn-cs"/>
              </a:rPr>
              <a:t>배 빠르다고 합니다</a:t>
            </a:r>
            <a:r>
              <a:rPr lang="en-US" altLang="ko-KR"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Mixed Precision Training:</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Mixed Precision training allows us to use Tensor Cores of the recent GPU(s) which are much faster, and thereby allow us to leverage fast FP16 operations and FP32 training for calculating weights or gradients, to allow “unsafe” operations to be done in Full Precision. </a:t>
            </a:r>
          </a:p>
          <a:p>
            <a:endParaRPr lang="en-US" sz="1200" b="0" i="0" kern="1200" dirty="0">
              <a:solidFill>
                <a:schemeClr val="tx1"/>
              </a:solidFill>
              <a:effectLst/>
              <a:latin typeface="+mn-lt"/>
              <a:ea typeface="+mn-ea"/>
              <a:cs typeface="+mn-cs"/>
            </a:endParaRPr>
          </a:p>
          <a:p>
            <a:r>
              <a:rPr lang="en-US" dirty="0"/>
              <a:t>https://</a:t>
            </a:r>
            <a:r>
              <a:rPr lang="en-US" dirty="0" err="1"/>
              <a:t>hackernoon.com</a:t>
            </a:r>
            <a:r>
              <a:rPr lang="en-US" dirty="0"/>
              <a:t>/rtx-2080ti-vs-gtx-1080ti-fastai-mixed-precision-training-comparisons-on-cifar-100-761d8f615d7f</a:t>
            </a:r>
          </a:p>
        </p:txBody>
      </p:sp>
      <p:sp>
        <p:nvSpPr>
          <p:cNvPr id="4" name="Slide Number Placeholder 3"/>
          <p:cNvSpPr>
            <a:spLocks noGrp="1"/>
          </p:cNvSpPr>
          <p:nvPr>
            <p:ph type="sldNum" sz="quarter" idx="5"/>
          </p:nvPr>
        </p:nvSpPr>
        <p:spPr/>
        <p:txBody>
          <a:bodyPr/>
          <a:lstStyle/>
          <a:p>
            <a:fld id="{8FC29F74-CE5A-4883-81C6-43D1441690F7}" type="slidenum">
              <a:rPr lang="en-IN" smtClean="0"/>
              <a:t>15</a:t>
            </a:fld>
            <a:endParaRPr lang="en-IN"/>
          </a:p>
        </p:txBody>
      </p:sp>
    </p:spTree>
    <p:extLst>
      <p:ext uri="{BB962C8B-B14F-4D97-AF65-F5344CB8AC3E}">
        <p14:creationId xmlns:p14="http://schemas.microsoft.com/office/powerpoint/2010/main" val="778748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200" b="0" i="0" kern="1200" dirty="0">
                <a:solidFill>
                  <a:schemeClr val="tx1"/>
                </a:solidFill>
                <a:effectLst/>
                <a:latin typeface="+mn-lt"/>
                <a:ea typeface="+mn-ea"/>
                <a:cs typeface="+mn-cs"/>
              </a:rPr>
              <a:t>아무런 방법도 적용하지 않았을 때의 </a:t>
            </a:r>
            <a:r>
              <a:rPr lang="en-US" sz="1200" b="0" i="0" kern="1200" dirty="0">
                <a:solidFill>
                  <a:schemeClr val="tx1"/>
                </a:solidFill>
                <a:effectLst/>
                <a:latin typeface="+mn-lt"/>
                <a:ea typeface="+mn-ea"/>
                <a:cs typeface="+mn-cs"/>
              </a:rPr>
              <a:t>ResNet-50</a:t>
            </a:r>
            <a:r>
              <a:rPr lang="ko-KR" altLang="en-US" sz="1200" b="0" i="0" kern="1200" dirty="0">
                <a:solidFill>
                  <a:schemeClr val="tx1"/>
                </a:solidFill>
                <a:effectLst/>
                <a:latin typeface="+mn-lt"/>
                <a:ea typeface="+mn-ea"/>
                <a:cs typeface="+mn-cs"/>
              </a:rPr>
              <a:t>의 실험 결과가 위의 그림의 </a:t>
            </a:r>
            <a:r>
              <a:rPr lang="ko-KR" altLang="en-US" sz="1200" b="1" i="0" kern="1200" dirty="0">
                <a:solidFill>
                  <a:schemeClr val="tx1"/>
                </a:solidFill>
                <a:effectLst/>
                <a:latin typeface="+mn-lt"/>
                <a:ea typeface="+mn-ea"/>
                <a:cs typeface="+mn-cs"/>
              </a:rPr>
              <a:t>주황색으로 음영을 넣은 부분</a:t>
            </a:r>
            <a:r>
              <a:rPr lang="ko-KR" altLang="en-US" sz="1200" b="0" i="0" kern="1200" dirty="0">
                <a:solidFill>
                  <a:schemeClr val="tx1"/>
                </a:solidFill>
                <a:effectLst/>
                <a:latin typeface="+mn-lt"/>
                <a:ea typeface="+mn-ea"/>
                <a:cs typeface="+mn-cs"/>
              </a:rPr>
              <a:t> 의 결과인 </a:t>
            </a:r>
            <a:r>
              <a:rPr lang="en-US" altLang="ko-KR" sz="1200" b="0" i="0" kern="1200" dirty="0">
                <a:solidFill>
                  <a:schemeClr val="tx1"/>
                </a:solidFill>
                <a:effectLst/>
                <a:latin typeface="+mn-lt"/>
                <a:ea typeface="+mn-ea"/>
                <a:cs typeface="+mn-cs"/>
              </a:rPr>
              <a:t>75.87%</a:t>
            </a:r>
            <a:r>
              <a:rPr lang="ko-KR" altLang="en-US" sz="1200" b="0" i="0" kern="1200" dirty="0">
                <a:solidFill>
                  <a:schemeClr val="tx1"/>
                </a:solidFill>
                <a:effectLst/>
                <a:latin typeface="+mn-lt"/>
                <a:ea typeface="+mn-ea"/>
                <a:cs typeface="+mn-cs"/>
              </a:rPr>
              <a:t>이며 각각의 </a:t>
            </a:r>
            <a:r>
              <a:rPr lang="en-US" sz="1200" b="0" i="0" kern="1200" dirty="0">
                <a:solidFill>
                  <a:schemeClr val="tx1"/>
                </a:solidFill>
                <a:effectLst/>
                <a:latin typeface="+mn-lt"/>
                <a:ea typeface="+mn-ea"/>
                <a:cs typeface="+mn-cs"/>
              </a:rPr>
              <a:t>heuristic</a:t>
            </a:r>
            <a:r>
              <a:rPr lang="ko-KR" altLang="en-US" sz="1200" b="0" i="0" kern="1200" dirty="0">
                <a:solidFill>
                  <a:schemeClr val="tx1"/>
                </a:solidFill>
                <a:effectLst/>
                <a:latin typeface="+mn-lt"/>
                <a:ea typeface="+mn-ea"/>
                <a:cs typeface="+mn-cs"/>
              </a:rPr>
              <a:t>을 하나씩 추가하였을 때의 결과가 나와있습니다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모든 방식을 다 적용하였을 때의 결과는 </a:t>
            </a:r>
            <a:r>
              <a:rPr lang="ko-KR" altLang="en-US" sz="1200" b="1" i="0" kern="1200" dirty="0">
                <a:solidFill>
                  <a:schemeClr val="tx1"/>
                </a:solidFill>
                <a:effectLst/>
                <a:latin typeface="+mn-lt"/>
                <a:ea typeface="+mn-ea"/>
                <a:cs typeface="+mn-cs"/>
              </a:rPr>
              <a:t>파란색으로 음영을 넣은 부분</a:t>
            </a:r>
            <a:r>
              <a:rPr lang="ko-KR" altLang="en-US" sz="1200" b="0" i="0" kern="1200" dirty="0">
                <a:solidFill>
                  <a:schemeClr val="tx1"/>
                </a:solidFill>
                <a:effectLst/>
                <a:latin typeface="+mn-lt"/>
                <a:ea typeface="+mn-ea"/>
                <a:cs typeface="+mn-cs"/>
              </a:rPr>
              <a:t> 의 결과인 </a:t>
            </a:r>
            <a:r>
              <a:rPr lang="en-US" altLang="ko-KR" sz="1200" b="0" i="0" kern="1200" dirty="0">
                <a:solidFill>
                  <a:schemeClr val="tx1"/>
                </a:solidFill>
                <a:effectLst/>
                <a:latin typeface="+mn-lt"/>
                <a:ea typeface="+mn-ea"/>
                <a:cs typeface="+mn-cs"/>
              </a:rPr>
              <a:t>76.21% </a:t>
            </a:r>
            <a:r>
              <a:rPr lang="ko-KR" altLang="en-US" sz="1200" b="0" i="0" kern="1200" dirty="0">
                <a:solidFill>
                  <a:schemeClr val="tx1"/>
                </a:solidFill>
                <a:effectLst/>
                <a:latin typeface="+mn-lt"/>
                <a:ea typeface="+mn-ea"/>
                <a:cs typeface="+mn-cs"/>
              </a:rPr>
              <a:t>입니다</a:t>
            </a:r>
            <a:r>
              <a:rPr lang="en-US" altLang="ko-KR"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Efficient Training</a:t>
            </a:r>
            <a:r>
              <a:rPr lang="ko-KR" altLang="en-US" sz="1200" b="0" i="0" kern="1200" dirty="0">
                <a:solidFill>
                  <a:schemeClr val="tx1"/>
                </a:solidFill>
                <a:effectLst/>
                <a:latin typeface="+mn-lt"/>
                <a:ea typeface="+mn-ea"/>
                <a:cs typeface="+mn-cs"/>
              </a:rPr>
              <a:t>에서는 약 </a:t>
            </a:r>
            <a:r>
              <a:rPr lang="en-US" altLang="ko-KR" sz="1200" b="0" i="0" kern="1200" dirty="0">
                <a:solidFill>
                  <a:schemeClr val="tx1"/>
                </a:solidFill>
                <a:effectLst/>
                <a:latin typeface="+mn-lt"/>
                <a:ea typeface="+mn-ea"/>
                <a:cs typeface="+mn-cs"/>
              </a:rPr>
              <a:t>0.3% </a:t>
            </a:r>
            <a:r>
              <a:rPr lang="ko-KR" altLang="en-US" sz="1200" b="0" i="0" kern="1200" dirty="0">
                <a:solidFill>
                  <a:schemeClr val="tx1"/>
                </a:solidFill>
                <a:effectLst/>
                <a:latin typeface="+mn-lt"/>
                <a:ea typeface="+mn-ea"/>
                <a:cs typeface="+mn-cs"/>
              </a:rPr>
              <a:t>밖에 정확도가 오르지 않았지만 학습 속도가 약 </a:t>
            </a:r>
            <a:r>
              <a:rPr lang="en-US" altLang="ko-KR" sz="1200" b="0" i="0" kern="1200" dirty="0">
                <a:solidFill>
                  <a:schemeClr val="tx1"/>
                </a:solidFill>
                <a:effectLst/>
                <a:latin typeface="+mn-lt"/>
                <a:ea typeface="+mn-ea"/>
                <a:cs typeface="+mn-cs"/>
              </a:rPr>
              <a:t>3</a:t>
            </a:r>
            <a:r>
              <a:rPr lang="ko-KR" altLang="en-US" sz="1200" b="0" i="0" kern="1200" dirty="0">
                <a:solidFill>
                  <a:schemeClr val="tx1"/>
                </a:solidFill>
                <a:effectLst/>
                <a:latin typeface="+mn-lt"/>
                <a:ea typeface="+mn-ea"/>
                <a:cs typeface="+mn-cs"/>
              </a:rPr>
              <a:t>배 빨라지는 장점이 있었습니다</a:t>
            </a:r>
            <a:r>
              <a:rPr lang="en-US" altLang="ko-KR"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16</a:t>
            </a:fld>
            <a:endParaRPr lang="en-IN"/>
          </a:p>
        </p:txBody>
      </p:sp>
    </p:spTree>
    <p:extLst>
      <p:ext uri="{BB962C8B-B14F-4D97-AF65-F5344CB8AC3E}">
        <p14:creationId xmlns:p14="http://schemas.microsoft.com/office/powerpoint/2010/main" val="1358408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8B84DE0-4CB4-4D4A-B0A3-6F643C369697}" type="datetimeFigureOut">
              <a:rPr lang="en-US" smtClean="0"/>
              <a:t>10/21/19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58372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48952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37701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l="540" t="265" r="1" b="-1674"/>
          <a:stretch/>
        </p:blipFill>
        <p:spPr>
          <a:xfrm>
            <a:off x="0" y="1"/>
            <a:ext cx="12192000" cy="6990316"/>
          </a:xfrm>
          <a:prstGeom prst="rect">
            <a:avLst/>
          </a:prstGeom>
        </p:spPr>
      </p:pic>
      <p:sp>
        <p:nvSpPr>
          <p:cNvPr id="6" name="Text Placeholder 11"/>
          <p:cNvSpPr>
            <a:spLocks noGrp="1"/>
          </p:cNvSpPr>
          <p:nvPr>
            <p:ph type="body" sz="quarter" idx="10" hasCustomPrompt="1"/>
          </p:nvPr>
        </p:nvSpPr>
        <p:spPr>
          <a:xfrm>
            <a:off x="650532" y="5274697"/>
            <a:ext cx="4910667" cy="577849"/>
          </a:xfrm>
        </p:spPr>
        <p:txBody>
          <a:bodyPr>
            <a:normAutofit/>
          </a:bodyPr>
          <a:lstStyle>
            <a:lvl1pPr marL="0" indent="0" algn="l">
              <a:buNone/>
              <a:defRPr sz="2133"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650532" y="5782697"/>
            <a:ext cx="4910667" cy="493184"/>
          </a:xfrm>
        </p:spPr>
        <p:txBody>
          <a:bodyPr>
            <a:normAutofit/>
          </a:bodyPr>
          <a:lstStyle>
            <a:lvl1pPr marL="0" indent="0" algn="l">
              <a:buNone/>
              <a:defRPr sz="2133"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650532" y="2544305"/>
            <a:ext cx="9766651" cy="992716"/>
          </a:xfrm>
        </p:spPr>
        <p:txBody>
          <a:bodyPr>
            <a:noAutofit/>
          </a:bodyPr>
          <a:lstStyle>
            <a:lvl1pPr marL="0" indent="0" algn="l">
              <a:buNone/>
              <a:defRPr sz="5333" b="1" baseline="0"/>
            </a:lvl1pPr>
          </a:lstStyle>
          <a:p>
            <a:pPr lvl="0"/>
            <a:r>
              <a:rPr lang="en-US" dirty="0"/>
              <a:t>Click to edit Master title style</a:t>
            </a:r>
          </a:p>
        </p:txBody>
      </p:sp>
      <p:sp>
        <p:nvSpPr>
          <p:cNvPr id="12" name="Text Placeholder 11"/>
          <p:cNvSpPr>
            <a:spLocks noGrp="1"/>
          </p:cNvSpPr>
          <p:nvPr>
            <p:ph type="body" sz="quarter" idx="13"/>
          </p:nvPr>
        </p:nvSpPr>
        <p:spPr>
          <a:xfrm>
            <a:off x="650532" y="3544768"/>
            <a:ext cx="8055443" cy="650465"/>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2849" y="582741"/>
            <a:ext cx="1305859" cy="780705"/>
          </a:xfrm>
          <a:prstGeom prst="rect">
            <a:avLst/>
          </a:prstGeom>
        </p:spPr>
      </p:pic>
    </p:spTree>
    <p:extLst>
      <p:ext uri="{BB962C8B-B14F-4D97-AF65-F5344CB8AC3E}">
        <p14:creationId xmlns:p14="http://schemas.microsoft.com/office/powerpoint/2010/main" val="139942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A2905-B0D7-4690-9884-C3E29536B819}"/>
              </a:ext>
            </a:extLst>
          </p:cNvPr>
          <p:cNvPicPr>
            <a:picLocks noChangeAspect="1"/>
          </p:cNvPicPr>
          <p:nvPr userDrawn="1"/>
        </p:nvPicPr>
        <p:blipFill>
          <a:blip r:embed="rId2"/>
          <a:stretch>
            <a:fillRect/>
          </a:stretch>
        </p:blipFill>
        <p:spPr>
          <a:xfrm>
            <a:off x="0" y="0"/>
            <a:ext cx="12192000" cy="6855461"/>
          </a:xfrm>
          <a:prstGeom prst="rect">
            <a:avLst/>
          </a:prstGeom>
        </p:spPr>
      </p:pic>
      <p:sp>
        <p:nvSpPr>
          <p:cNvPr id="5" name="Rectangle 4">
            <a:extLst>
              <a:ext uri="{FF2B5EF4-FFF2-40B4-BE49-F238E27FC236}">
                <a16:creationId xmlns:a16="http://schemas.microsoft.com/office/drawing/2014/main" id="{B3E31985-5D7A-46EF-AEFE-3E3FD0DBD0C7}"/>
              </a:ext>
            </a:extLst>
          </p:cNvPr>
          <p:cNvSpPr/>
          <p:nvPr userDrawn="1"/>
        </p:nvSpPr>
        <p:spPr>
          <a:xfrm>
            <a:off x="0" y="0"/>
            <a:ext cx="12192000" cy="6855461"/>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TextBox 5">
            <a:extLst>
              <a:ext uri="{FF2B5EF4-FFF2-40B4-BE49-F238E27FC236}">
                <a16:creationId xmlns:a16="http://schemas.microsoft.com/office/drawing/2014/main" id="{D87E824A-431F-48F5-9943-918589BD1505}"/>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t>
            </a:r>
            <a:r>
              <a:rPr lang="en-US" sz="933"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Trademark</a:t>
            </a:r>
            <a:endPar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a:extLst>
              <a:ext uri="{FF2B5EF4-FFF2-40B4-BE49-F238E27FC236}">
                <a16:creationId xmlns:a16="http://schemas.microsoft.com/office/drawing/2014/main" id="{3B9B20BB-A2C2-4227-947A-83D033F08B8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801918" y="6275881"/>
            <a:ext cx="591151" cy="353419"/>
          </a:xfrm>
          <a:prstGeom prst="rect">
            <a:avLst/>
          </a:prstGeom>
        </p:spPr>
      </p:pic>
    </p:spTree>
    <p:extLst>
      <p:ext uri="{BB962C8B-B14F-4D97-AF65-F5344CB8AC3E}">
        <p14:creationId xmlns:p14="http://schemas.microsoft.com/office/powerpoint/2010/main" val="406432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fr-FR"/>
              <a:t>Modifiez le style du titre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241" y="1189179"/>
            <a:ext cx="11653521" cy="2047740"/>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654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5270175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Promise">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EAB305B6-A83B-42E6-87AA-8399189A6FE5}"/>
              </a:ext>
            </a:extLst>
          </p:cNvPr>
          <p:cNvSpPr>
            <a:spLocks noGrp="1"/>
          </p:cNvSpPr>
          <p:nvPr>
            <p:ph type="pic" sz="quarter" idx="12" hasCustomPrompt="1"/>
          </p:nvPr>
        </p:nvSpPr>
        <p:spPr>
          <a:xfrm>
            <a:off x="6016625" y="-5292"/>
            <a:ext cx="6175375" cy="6863292"/>
          </a:xfrm>
          <a:custGeom>
            <a:avLst/>
            <a:gdLst>
              <a:gd name="connsiteX0" fmla="*/ 0 w 7399020"/>
              <a:gd name="connsiteY0" fmla="*/ 0 h 8229600"/>
              <a:gd name="connsiteX1" fmla="*/ 7399020 w 7399020"/>
              <a:gd name="connsiteY1" fmla="*/ 0 h 8229600"/>
              <a:gd name="connsiteX2" fmla="*/ 7399020 w 7399020"/>
              <a:gd name="connsiteY2" fmla="*/ 8229600 h 8229600"/>
              <a:gd name="connsiteX3" fmla="*/ 0 w 7399020"/>
              <a:gd name="connsiteY3" fmla="*/ 8229600 h 8229600"/>
              <a:gd name="connsiteX4" fmla="*/ 0 w 7399020"/>
              <a:gd name="connsiteY4" fmla="*/ 0 h 8229600"/>
              <a:gd name="connsiteX0" fmla="*/ 2730500 w 7399020"/>
              <a:gd name="connsiteY0" fmla="*/ 0 h 8235950"/>
              <a:gd name="connsiteX1" fmla="*/ 7399020 w 7399020"/>
              <a:gd name="connsiteY1" fmla="*/ 6350 h 8235950"/>
              <a:gd name="connsiteX2" fmla="*/ 7399020 w 7399020"/>
              <a:gd name="connsiteY2" fmla="*/ 8235950 h 8235950"/>
              <a:gd name="connsiteX3" fmla="*/ 0 w 7399020"/>
              <a:gd name="connsiteY3" fmla="*/ 8235950 h 8235950"/>
              <a:gd name="connsiteX4" fmla="*/ 2730500 w 7399020"/>
              <a:gd name="connsiteY4" fmla="*/ 0 h 8235950"/>
              <a:gd name="connsiteX0" fmla="*/ 2743180 w 7399020"/>
              <a:gd name="connsiteY0" fmla="*/ 0 h 8235950"/>
              <a:gd name="connsiteX1" fmla="*/ 7399020 w 7399020"/>
              <a:gd name="connsiteY1" fmla="*/ 6350 h 8235950"/>
              <a:gd name="connsiteX2" fmla="*/ 7399020 w 7399020"/>
              <a:gd name="connsiteY2" fmla="*/ 8235950 h 8235950"/>
              <a:gd name="connsiteX3" fmla="*/ 0 w 7399020"/>
              <a:gd name="connsiteY3" fmla="*/ 8235950 h 8235950"/>
              <a:gd name="connsiteX4" fmla="*/ 2743180 w 7399020"/>
              <a:gd name="connsiteY4" fmla="*/ 0 h 823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9020" h="8235950">
                <a:moveTo>
                  <a:pt x="2743180" y="0"/>
                </a:moveTo>
                <a:lnTo>
                  <a:pt x="7399020" y="6350"/>
                </a:lnTo>
                <a:lnTo>
                  <a:pt x="7399020" y="8235950"/>
                </a:lnTo>
                <a:lnTo>
                  <a:pt x="0" y="8235950"/>
                </a:lnTo>
                <a:lnTo>
                  <a:pt x="2743180" y="0"/>
                </a:lnTo>
                <a:close/>
              </a:path>
            </a:pathLst>
          </a:custGeom>
        </p:spPr>
        <p:txBody>
          <a:bodyPr anchor="ctr"/>
          <a:lstStyle>
            <a:lvl1pPr algn="ctr">
              <a:defRPr i="0"/>
            </a:lvl1pPr>
          </a:lstStyle>
          <a:p>
            <a:br>
              <a:rPr lang="en-US" dirty="0"/>
            </a:br>
            <a:br>
              <a:rPr lang="en-US" dirty="0"/>
            </a:br>
            <a:br>
              <a:rPr lang="en-US" dirty="0"/>
            </a:br>
            <a:br>
              <a:rPr lang="en-US" dirty="0"/>
            </a:br>
            <a:endParaRPr lang="en-US" dirty="0"/>
          </a:p>
        </p:txBody>
      </p:sp>
      <p:pic>
        <p:nvPicPr>
          <p:cNvPr id="4" name="Picture 3">
            <a:extLst>
              <a:ext uri="{FF2B5EF4-FFF2-40B4-BE49-F238E27FC236}">
                <a16:creationId xmlns:a16="http://schemas.microsoft.com/office/drawing/2014/main" id="{6C505DAD-B9C5-4DA9-9A7E-F716B6E440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8321524" cy="6858000"/>
          </a:xfrm>
          <a:prstGeom prst="rect">
            <a:avLst/>
          </a:prstGeom>
        </p:spPr>
      </p:pic>
      <p:sp>
        <p:nvSpPr>
          <p:cNvPr id="2" name="Title 1"/>
          <p:cNvSpPr>
            <a:spLocks noGrp="1"/>
          </p:cNvSpPr>
          <p:nvPr>
            <p:ph type="title" hasCustomPrompt="1"/>
          </p:nvPr>
        </p:nvSpPr>
        <p:spPr>
          <a:xfrm>
            <a:off x="269240" y="237189"/>
            <a:ext cx="11655840" cy="904863"/>
          </a:xfrm>
        </p:spPr>
        <p:txBody>
          <a:bodyPr lIns="182880" tIns="146304" rIns="182880" bIns="146304">
            <a:spAutoFit/>
          </a:bodyPr>
          <a:lstStyle>
            <a:lvl1pPr>
              <a:defRPr>
                <a:solidFill>
                  <a:schemeClr val="bg1"/>
                </a:solidFill>
              </a:defRPr>
            </a:lvl1pPr>
          </a:lstStyle>
          <a:p>
            <a:r>
              <a:rPr lang="en-US" dirty="0"/>
              <a:t>Title here</a:t>
            </a:r>
          </a:p>
        </p:txBody>
      </p:sp>
      <p:sp>
        <p:nvSpPr>
          <p:cNvPr id="11" name="Text Placeholder 4">
            <a:extLst>
              <a:ext uri="{FF2B5EF4-FFF2-40B4-BE49-F238E27FC236}">
                <a16:creationId xmlns:a16="http://schemas.microsoft.com/office/drawing/2014/main" id="{210C3233-1934-4D38-B528-4F5EEE3057EB}"/>
              </a:ext>
            </a:extLst>
          </p:cNvPr>
          <p:cNvSpPr>
            <a:spLocks noGrp="1"/>
          </p:cNvSpPr>
          <p:nvPr>
            <p:ph type="body" sz="quarter" idx="16" hasCustomPrompt="1"/>
          </p:nvPr>
        </p:nvSpPr>
        <p:spPr>
          <a:xfrm>
            <a:off x="1031048" y="2211567"/>
            <a:ext cx="4341813" cy="1077218"/>
          </a:xfrm>
          <a:ln w="38100" cap="sq">
            <a:gradFill>
              <a:gsLst>
                <a:gs pos="100000">
                  <a:schemeClr val="accent4"/>
                </a:gs>
                <a:gs pos="0">
                  <a:schemeClr val="accent2"/>
                </a:gs>
              </a:gsLst>
              <a:lin ang="0" scaled="0"/>
            </a:gradFill>
            <a:miter lim="800000"/>
          </a:ln>
        </p:spPr>
        <p:txBody>
          <a:bodyPr lIns="274320" tIns="274320" rIns="274320" bIns="274320"/>
          <a:lstStyle>
            <a:lvl1pPr marL="304788" indent="-304788">
              <a:lnSpc>
                <a:spcPct val="100000"/>
              </a:lnSpc>
              <a:spcBef>
                <a:spcPts val="0"/>
              </a:spcBef>
              <a:spcAft>
                <a:spcPts val="833"/>
              </a:spcAft>
              <a:buClr>
                <a:schemeClr val="accent2"/>
              </a:buClr>
              <a:buFont typeface="Wingdings" panose="05000000000000000000" pitchFamily="2" charset="2"/>
              <a:buChar char="§"/>
              <a:defRPr lang="en-US" sz="2000" b="0" kern="1200" spc="0" baseline="0" dirty="0" smtClean="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336143" indent="0">
              <a:buFont typeface="Arial" panose="020B0604020202020204" pitchFamily="34" charset="0"/>
              <a:buNone/>
              <a:defRPr/>
            </a:lvl2pPr>
            <a:lvl3pPr marL="845977" indent="-285739">
              <a:buFont typeface="Arial" panose="020B0604020202020204" pitchFamily="34" charset="0"/>
              <a:buChar char="•"/>
              <a:defRPr/>
            </a:lvl3pPr>
            <a:lvl4pPr marL="1070072" indent="-285739">
              <a:buFont typeface="Arial" panose="020B0604020202020204" pitchFamily="34" charset="0"/>
              <a:buChar char="•"/>
              <a:defRPr/>
            </a:lvl4pPr>
            <a:lvl5pPr marL="1294167" indent="-285739">
              <a:buFont typeface="Arial" panose="020B0604020202020204" pitchFamily="34" charset="0"/>
              <a:buChar char="•"/>
              <a:defRPr/>
            </a:lvl5pPr>
          </a:lstStyle>
          <a:p>
            <a:pPr lvl="0"/>
            <a:r>
              <a:rPr lang="en-US" dirty="0"/>
              <a:t>Write out the main points that you’ll be covering here.</a:t>
            </a:r>
          </a:p>
        </p:txBody>
      </p:sp>
      <p:sp>
        <p:nvSpPr>
          <p:cNvPr id="7" name="TextBox 3">
            <a:extLst>
              <a:ext uri="{FF2B5EF4-FFF2-40B4-BE49-F238E27FC236}">
                <a16:creationId xmlns:a16="http://schemas.microsoft.com/office/drawing/2014/main" id="{95E15808-C7B1-504C-82A0-8B31D2DB67D3}"/>
              </a:ext>
            </a:extLst>
          </p:cNvPr>
          <p:cNvSpPr txBox="1">
            <a:spLocks noChangeArrowheads="1"/>
          </p:cNvSpPr>
          <p:nvPr userDrawn="1"/>
        </p:nvSpPr>
        <p:spPr bwMode="white">
          <a:xfrm>
            <a:off x="134938" y="6317276"/>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155241957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_Only">
    <p:spTree>
      <p:nvGrpSpPr>
        <p:cNvPr id="1" name=""/>
        <p:cNvGrpSpPr/>
        <p:nvPr/>
      </p:nvGrpSpPr>
      <p:grpSpPr>
        <a:xfrm>
          <a:off x="0" y="0"/>
          <a:ext cx="0" cy="0"/>
          <a:chOff x="0" y="0"/>
          <a:chExt cx="0" cy="0"/>
        </a:xfrm>
      </p:grpSpPr>
      <p:sp>
        <p:nvSpPr>
          <p:cNvPr id="2" name="Title 1"/>
          <p:cNvSpPr>
            <a:spLocks noGrp="1"/>
          </p:cNvSpPr>
          <p:nvPr>
            <p:ph type="title"/>
          </p:nvPr>
        </p:nvSpPr>
        <p:spPr>
          <a:xfrm>
            <a:off x="269875" y="289511"/>
            <a:ext cx="11652356" cy="899665"/>
          </a:xfrm>
        </p:spPr>
        <p:txBody>
          <a:bodyPr lIns="182880" tIns="146304" rIns="182880" bIns="146304"/>
          <a:lstStyle>
            <a:lvl1pPr>
              <a:defRPr sz="4000">
                <a:latin typeface="+mn-lt"/>
              </a:defRPr>
            </a:lvl1pPr>
          </a:lstStyle>
          <a:p>
            <a:r>
              <a:rPr lang="ko-KR" altLang="en-US" dirty="0"/>
              <a:t>마스터 제목 스타일 편집</a:t>
            </a:r>
            <a:endParaRPr lang="en-US" dirty="0"/>
          </a:p>
        </p:txBody>
      </p:sp>
      <p:sp>
        <p:nvSpPr>
          <p:cNvPr id="3" name="Text Placeholder 3">
            <a:extLst>
              <a:ext uri="{FF2B5EF4-FFF2-40B4-BE49-F238E27FC236}">
                <a16:creationId xmlns:a16="http://schemas.microsoft.com/office/drawing/2014/main" id="{ACC8950C-0B56-42D6-B071-5919DFEB7327}"/>
              </a:ext>
            </a:extLst>
          </p:cNvPr>
          <p:cNvSpPr>
            <a:spLocks noGrp="1"/>
          </p:cNvSpPr>
          <p:nvPr>
            <p:ph idx="1" hasCustomPrompt="1"/>
          </p:nvPr>
        </p:nvSpPr>
        <p:spPr>
          <a:xfrm>
            <a:off x="269875" y="1189179"/>
            <a:ext cx="11652356" cy="1890839"/>
          </a:xfrm>
          <a:prstGeom prst="rect">
            <a:avLst/>
          </a:prstGeom>
        </p:spPr>
        <p:txBody>
          <a:bodyPr vert="horz" wrap="square" lIns="182880" tIns="146304" rIns="182880" bIns="146304" rtlCol="0">
            <a:spAutoFit/>
          </a:bodyPr>
          <a:lstStyle>
            <a:lvl1pPr>
              <a:defRPr sz="2667">
                <a:latin typeface="+mn-lt"/>
              </a:defRPr>
            </a:lvl1pPr>
            <a:lvl2pPr>
              <a:defRPr sz="2000">
                <a:latin typeface="+mn-lt"/>
              </a:defRPr>
            </a:lvl2pPr>
            <a:lvl3pPr>
              <a:defRPr sz="2000">
                <a:latin typeface="+mn-lt"/>
              </a:defRPr>
            </a:lvl3pPr>
            <a:lvl4pPr>
              <a:defRPr sz="1500">
                <a:latin typeface="+mn-lt"/>
              </a:defRPr>
            </a:lvl4pPr>
            <a:lvl5pPr>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92973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82632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B84DE0-4CB4-4D4A-B0A3-6F643C369697}" type="datetimeFigureOut">
              <a:rPr lang="en-US" smtClean="0"/>
              <a:t>10/21/19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16925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B84DE0-4CB4-4D4A-B0A3-6F643C369697}" type="datetimeFigureOut">
              <a:rPr lang="en-US" smtClean="0"/>
              <a:t>10/21/19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3852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8B84DE0-4CB4-4D4A-B0A3-6F643C369697}" type="datetimeFigureOut">
              <a:rPr lang="en-US" smtClean="0"/>
              <a:t>10/21/19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388302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B84DE0-4CB4-4D4A-B0A3-6F643C369697}" type="datetimeFigureOut">
              <a:rPr lang="en-US" smtClean="0"/>
              <a:t>10/21/19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220394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B84DE0-4CB4-4D4A-B0A3-6F643C369697}" type="datetimeFigureOut">
              <a:rPr lang="en-US" smtClean="0"/>
              <a:t>10/21/19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200821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B84DE0-4CB4-4D4A-B0A3-6F643C369697}" type="datetimeFigureOut">
              <a:rPr lang="en-US" smtClean="0"/>
              <a:t>10/21/19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18774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B84DE0-4CB4-4D4A-B0A3-6F643C369697}" type="datetimeFigureOut">
              <a:rPr lang="en-US" smtClean="0"/>
              <a:t>10/21/19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4509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84DE0-4CB4-4D4A-B0A3-6F643C369697}" type="datetimeFigureOut">
              <a:rPr lang="en-US" smtClean="0"/>
              <a:t>10/21/19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A52A3A-02C8-44C3-884B-D1861089D4B1}" type="slidenum">
              <a:rPr lang="en-US" smtClean="0"/>
              <a:t>‹#›</a:t>
            </a:fld>
            <a:endParaRPr lang="en-US"/>
          </a:p>
        </p:txBody>
      </p:sp>
    </p:spTree>
    <p:extLst>
      <p:ext uri="{BB962C8B-B14F-4D97-AF65-F5344CB8AC3E}">
        <p14:creationId xmlns:p14="http://schemas.microsoft.com/office/powerpoint/2010/main" val="3753073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6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arxiv.org/pdf/1706.02677.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hyperlink" Target="https://arxiv.org/pdf/1706.02677.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hyperlink" Target="https://arxiv.org/pdf/1706.02677.pdf"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pdf/1807.11205.pdf"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hyperlink" Target="https://arxiv.org/pdf/1710.03740.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hoya012.github.io/blog/Bag-of-Tricks-for-Image-Classification-with-Convolutional-Neural-Networks-Review/"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gluon-cv.mxnet.io/model_zoo/classification.html" TargetMode="External"/><Relationship Id="rId2" Type="http://schemas.openxmlformats.org/officeDocument/2006/relationships/image" Target="../media/image8.png"/><Relationship Id="rId1" Type="http://schemas.openxmlformats.org/officeDocument/2006/relationships/slideLayout" Target="../slideLayouts/slideLayout13.xml"/><Relationship Id="rId5" Type="http://schemas.openxmlformats.org/officeDocument/2006/relationships/image" Target="../media/image10.gi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hyperlink" Target="https://towardsdatascience.com/https-medium-com-reina-wang-tw-stochastic-gradient-descent-with-restarts-5f511975163" TargetMode="External"/><Relationship Id="rId5" Type="http://schemas.openxmlformats.org/officeDocument/2006/relationships/image" Target="../media/image26.png"/><Relationship Id="rId4" Type="http://schemas.openxmlformats.org/officeDocument/2006/relationships/hyperlink" Target="https://arxiv.org/abs/1608.03983"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abs/1512.00567"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hyperlink" Target="https://arxiv.org/abs/1503.02531"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hyperlink" Target="https://arxiv.org/abs/1503.02531" TargetMode="Externa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hyperlink" Target="https://arxiv.org/abs/1710.09412" TargetMode="Externa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luon-cv.mxnet.io/" TargetMode="External"/><Relationship Id="rId1" Type="http://schemas.openxmlformats.org/officeDocument/2006/relationships/slideLayout" Target="../slideLayouts/slideLayout13.xml"/><Relationship Id="rId5" Type="http://schemas.openxmlformats.org/officeDocument/2006/relationships/image" Target="../media/image40.tiff"/><Relationship Id="rId4" Type="http://schemas.openxmlformats.org/officeDocument/2006/relationships/hyperlink" Target="https://github.com/dmlc/gluon-cv"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2DA53383-82DC-40F4-A734-4D0158B470D7}"/>
              </a:ext>
            </a:extLst>
          </p:cNvPr>
          <p:cNvSpPr>
            <a:spLocks noGrp="1"/>
          </p:cNvSpPr>
          <p:nvPr>
            <p:ph type="title" idx="4294967295"/>
          </p:nvPr>
        </p:nvSpPr>
        <p:spPr>
          <a:xfrm>
            <a:off x="528525" y="2625603"/>
            <a:ext cx="10363200" cy="1026036"/>
          </a:xfrm>
        </p:spPr>
        <p:txBody>
          <a:bodyPr/>
          <a:lstStyle/>
          <a:p>
            <a:r>
              <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Image Classification using </a:t>
            </a:r>
            <a:r>
              <a:rPr lang="en-US" sz="4000" dirty="0" err="1">
                <a:solidFill>
                  <a:schemeClr val="bg1"/>
                </a:solidFill>
                <a:latin typeface="Amazon Ember" panose="02000000000000000000" pitchFamily="2" charset="0"/>
                <a:ea typeface="Amazon Ember" panose="02000000000000000000" pitchFamily="2" charset="0"/>
                <a:cs typeface="Amazon Ember Cd" panose="020B0606020204020204" pitchFamily="34" charset="0"/>
              </a:rPr>
              <a:t>GluonCV</a:t>
            </a:r>
            <a:endPar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endParaRPr>
          </a:p>
        </p:txBody>
      </p:sp>
      <p:pic>
        <p:nvPicPr>
          <p:cNvPr id="2" name="Picture 1">
            <a:extLst>
              <a:ext uri="{FF2B5EF4-FFF2-40B4-BE49-F238E27FC236}">
                <a16:creationId xmlns:a16="http://schemas.microsoft.com/office/drawing/2014/main" id="{FCE581EF-8A27-4828-B2A0-94ED32196F8F}"/>
              </a:ext>
            </a:extLst>
          </p:cNvPr>
          <p:cNvPicPr>
            <a:picLocks noChangeAspect="1"/>
          </p:cNvPicPr>
          <p:nvPr/>
        </p:nvPicPr>
        <p:blipFill>
          <a:blip r:embed="rId3">
            <a:lum bright="70000" contrast="-70000"/>
            <a:alphaModFix amt="20000"/>
          </a:blip>
          <a:stretch>
            <a:fillRect/>
          </a:stretch>
        </p:blipFill>
        <p:spPr>
          <a:xfrm>
            <a:off x="6951435" y="3066585"/>
            <a:ext cx="4700915" cy="3130532"/>
          </a:xfrm>
          <a:prstGeom prst="rect">
            <a:avLst/>
          </a:prstGeom>
        </p:spPr>
      </p:pic>
      <p:pic>
        <p:nvPicPr>
          <p:cNvPr id="5" name="Picture 2" descr="http://mxnet.incubator.apache.org/_static/mxnet.png">
            <a:extLst>
              <a:ext uri="{FF2B5EF4-FFF2-40B4-BE49-F238E27FC236}">
                <a16:creationId xmlns:a16="http://schemas.microsoft.com/office/drawing/2014/main" id="{AE21808A-0D34-1E41-9697-21B279B04A43}"/>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295751" y="167144"/>
            <a:ext cx="2716139" cy="93013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4754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838200" y="354367"/>
            <a:ext cx="10515600" cy="1325563"/>
          </a:xfrm>
        </p:spPr>
        <p:txBody>
          <a:bodyPr/>
          <a:lstStyle/>
          <a:p>
            <a:r>
              <a:rPr lang="en-US" dirty="0">
                <a:solidFill>
                  <a:schemeClr val="bg1"/>
                </a:solidFill>
              </a:rPr>
              <a:t>3.1 Large-batch Training</a:t>
            </a:r>
          </a:p>
        </p:txBody>
      </p:sp>
      <p:sp>
        <p:nvSpPr>
          <p:cNvPr id="3" name="Content Placeholder 2">
            <a:extLst>
              <a:ext uri="{FF2B5EF4-FFF2-40B4-BE49-F238E27FC236}">
                <a16:creationId xmlns:a16="http://schemas.microsoft.com/office/drawing/2014/main" id="{AF0CAC56-DFC0-E644-AF47-F461D554D6CC}"/>
              </a:ext>
            </a:extLst>
          </p:cNvPr>
          <p:cNvSpPr>
            <a:spLocks noGrp="1"/>
          </p:cNvSpPr>
          <p:nvPr>
            <p:ph idx="4294967295"/>
          </p:nvPr>
        </p:nvSpPr>
        <p:spPr>
          <a:xfrm>
            <a:off x="838200" y="1814867"/>
            <a:ext cx="10515600" cy="4351338"/>
          </a:xfrm>
        </p:spPr>
        <p:txBody>
          <a:bodyPr/>
          <a:lstStyle/>
          <a:p>
            <a:r>
              <a:rPr lang="en-US" dirty="0">
                <a:solidFill>
                  <a:schemeClr val="bg1"/>
                </a:solidFill>
              </a:rPr>
              <a:t>Linear scaling learning rate</a:t>
            </a:r>
          </a:p>
          <a:p>
            <a:r>
              <a:rPr lang="en-US" dirty="0">
                <a:solidFill>
                  <a:schemeClr val="bg1"/>
                </a:solidFill>
              </a:rPr>
              <a:t>Learning rate warmup</a:t>
            </a:r>
          </a:p>
          <a:p>
            <a:r>
              <a:rPr lang="en-US" dirty="0">
                <a:solidFill>
                  <a:schemeClr val="bg1"/>
                </a:solidFill>
              </a:rPr>
              <a:t>Zero gamma</a:t>
            </a:r>
          </a:p>
          <a:p>
            <a:r>
              <a:rPr lang="en-US" dirty="0">
                <a:solidFill>
                  <a:schemeClr val="bg1"/>
                </a:solidFill>
              </a:rPr>
              <a:t>No bias decay</a:t>
            </a:r>
          </a:p>
        </p:txBody>
      </p:sp>
      <p:sp>
        <p:nvSpPr>
          <p:cNvPr id="4" name="Title 1">
            <a:extLst>
              <a:ext uri="{FF2B5EF4-FFF2-40B4-BE49-F238E27FC236}">
                <a16:creationId xmlns:a16="http://schemas.microsoft.com/office/drawing/2014/main" id="{70591586-0A74-1B45-9E04-4825750137FE}"/>
              </a:ext>
            </a:extLst>
          </p:cNvPr>
          <p:cNvSpPr txBox="1">
            <a:spLocks/>
          </p:cNvSpPr>
          <p:nvPr/>
        </p:nvSpPr>
        <p:spPr>
          <a:xfrm>
            <a:off x="838200" y="37286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Calibri" charset="0"/>
                <a:ea typeface="Calibri" charset="0"/>
                <a:cs typeface="Calibri" charset="0"/>
              </a:defRPr>
            </a:lvl1pPr>
          </a:lstStyle>
          <a:p>
            <a:r>
              <a:rPr lang="en-US" dirty="0">
                <a:solidFill>
                  <a:schemeClr val="bg1"/>
                </a:solidFill>
              </a:rPr>
              <a:t>3.2 Low-precision Training</a:t>
            </a:r>
          </a:p>
        </p:txBody>
      </p:sp>
      <p:sp>
        <p:nvSpPr>
          <p:cNvPr id="5" name="Title 1">
            <a:extLst>
              <a:ext uri="{FF2B5EF4-FFF2-40B4-BE49-F238E27FC236}">
                <a16:creationId xmlns:a16="http://schemas.microsoft.com/office/drawing/2014/main" id="{ED5ACFE2-7EBC-CB4D-9431-37A5327A51DF}"/>
              </a:ext>
            </a:extLst>
          </p:cNvPr>
          <p:cNvSpPr txBox="1">
            <a:spLocks/>
          </p:cNvSpPr>
          <p:nvPr/>
        </p:nvSpPr>
        <p:spPr>
          <a:xfrm>
            <a:off x="838200" y="47338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Calibri" charset="0"/>
                <a:ea typeface="Calibri" charset="0"/>
                <a:cs typeface="Calibri" charset="0"/>
              </a:defRPr>
            </a:lvl1pPr>
          </a:lstStyle>
          <a:p>
            <a:r>
              <a:rPr lang="en-US" dirty="0">
                <a:solidFill>
                  <a:schemeClr val="bg1"/>
                </a:solidFill>
              </a:rPr>
              <a:t>3.3 Experimental Results</a:t>
            </a:r>
          </a:p>
        </p:txBody>
      </p:sp>
    </p:spTree>
    <p:extLst>
      <p:ext uri="{BB962C8B-B14F-4D97-AF65-F5344CB8AC3E}">
        <p14:creationId xmlns:p14="http://schemas.microsoft.com/office/powerpoint/2010/main" val="12578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322729" y="268306"/>
            <a:ext cx="10515600" cy="1325563"/>
          </a:xfrm>
        </p:spPr>
        <p:txBody>
          <a:bodyPr/>
          <a:lstStyle/>
          <a:p>
            <a:r>
              <a:rPr lang="en-US" dirty="0">
                <a:solidFill>
                  <a:schemeClr val="bg1"/>
                </a:solidFill>
              </a:rPr>
              <a:t>3.1 Large-batch Training</a:t>
            </a:r>
            <a:br>
              <a:rPr lang="en-US" dirty="0">
                <a:solidFill>
                  <a:schemeClr val="bg1"/>
                </a:solidFill>
              </a:rPr>
            </a:br>
            <a:r>
              <a:rPr lang="en-US" dirty="0">
                <a:solidFill>
                  <a:schemeClr val="bg1"/>
                </a:solidFill>
              </a:rPr>
              <a:t>Linear scaling learning rate</a:t>
            </a:r>
          </a:p>
        </p:txBody>
      </p:sp>
      <p:pic>
        <p:nvPicPr>
          <p:cNvPr id="11" name="Picture 10">
            <a:extLst>
              <a:ext uri="{FF2B5EF4-FFF2-40B4-BE49-F238E27FC236}">
                <a16:creationId xmlns:a16="http://schemas.microsoft.com/office/drawing/2014/main" id="{943BDC5B-BFEB-ED4F-8935-C11282A96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380" y="1989906"/>
            <a:ext cx="4729241" cy="2872243"/>
          </a:xfrm>
          <a:prstGeom prst="rect">
            <a:avLst/>
          </a:prstGeom>
          <a:ln>
            <a:solidFill>
              <a:schemeClr val="tx1"/>
            </a:solidFill>
          </a:ln>
          <a:effectLst>
            <a:reflection blurRad="6350" stA="52000" endA="300" endPos="35000" dir="5400000" sy="-100000" algn="bl" rotWithShape="0"/>
          </a:effectLst>
        </p:spPr>
      </p:pic>
      <p:grpSp>
        <p:nvGrpSpPr>
          <p:cNvPr id="13" name="Group 12">
            <a:extLst>
              <a:ext uri="{FF2B5EF4-FFF2-40B4-BE49-F238E27FC236}">
                <a16:creationId xmlns:a16="http://schemas.microsoft.com/office/drawing/2014/main" id="{D98B2A03-FFEE-104F-A78E-FE0E0F374490}"/>
              </a:ext>
            </a:extLst>
          </p:cNvPr>
          <p:cNvGrpSpPr/>
          <p:nvPr/>
        </p:nvGrpSpPr>
        <p:grpSpPr>
          <a:xfrm>
            <a:off x="2518482" y="5430942"/>
            <a:ext cx="7155036" cy="806654"/>
            <a:chOff x="2518482" y="5430942"/>
            <a:chExt cx="7155036" cy="806654"/>
          </a:xfrm>
        </p:grpSpPr>
        <p:sp>
          <p:nvSpPr>
            <p:cNvPr id="6" name="Rectangle 5">
              <a:extLst>
                <a:ext uri="{FF2B5EF4-FFF2-40B4-BE49-F238E27FC236}">
                  <a16:creationId xmlns:a16="http://schemas.microsoft.com/office/drawing/2014/main" id="{3D81D3A0-509B-9D41-88BC-3EA456BFD52C}"/>
                </a:ext>
              </a:extLst>
            </p:cNvPr>
            <p:cNvSpPr/>
            <p:nvPr/>
          </p:nvSpPr>
          <p:spPr>
            <a:xfrm>
              <a:off x="4255047" y="5868264"/>
              <a:ext cx="3681905" cy="369332"/>
            </a:xfrm>
            <a:prstGeom prst="rect">
              <a:avLst/>
            </a:prstGeom>
          </p:spPr>
          <p:txBody>
            <a:bodyPr wrap="non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https://arxiv.org/pdf/1706.02677.pdf</a:t>
              </a:r>
              <a:endParaRPr lang="en-US" dirty="0">
                <a:solidFill>
                  <a:schemeClr val="bg1"/>
                </a:solidFill>
              </a:endParaRPr>
            </a:p>
          </p:txBody>
        </p:sp>
        <p:sp>
          <p:nvSpPr>
            <p:cNvPr id="9" name="Rectangle 8">
              <a:extLst>
                <a:ext uri="{FF2B5EF4-FFF2-40B4-BE49-F238E27FC236}">
                  <a16:creationId xmlns:a16="http://schemas.microsoft.com/office/drawing/2014/main" id="{2C43DDF2-7384-E744-A2A0-7009C2407302}"/>
                </a:ext>
              </a:extLst>
            </p:cNvPr>
            <p:cNvSpPr/>
            <p:nvPr/>
          </p:nvSpPr>
          <p:spPr>
            <a:xfrm>
              <a:off x="2518482" y="5430942"/>
              <a:ext cx="7155036" cy="369332"/>
            </a:xfrm>
            <a:prstGeom prst="rect">
              <a:avLst/>
            </a:prstGeom>
            <a:noFill/>
          </p:spPr>
          <p:txBody>
            <a:bodyPr wrap="none">
              <a:spAutoFit/>
            </a:bodyPr>
            <a:lstStyle/>
            <a:p>
              <a:r>
                <a:rPr lang="en-US" dirty="0">
                  <a:solidFill>
                    <a:schemeClr val="bg1"/>
                  </a:solidFill>
                </a:rPr>
                <a:t>Goyal </a:t>
              </a:r>
              <a:r>
                <a:rPr lang="en-US" dirty="0" err="1">
                  <a:solidFill>
                    <a:schemeClr val="bg1"/>
                  </a:solidFill>
                </a:rPr>
                <a:t>et.al</a:t>
              </a:r>
              <a:r>
                <a:rPr lang="en-US" dirty="0">
                  <a:solidFill>
                    <a:schemeClr val="bg1"/>
                  </a:solidFill>
                </a:rPr>
                <a:t>., “Accurate, Large Minibatch SGD: Training ImageNet in 1 Hour”</a:t>
              </a:r>
            </a:p>
          </p:txBody>
        </p:sp>
      </p:grpSp>
    </p:spTree>
    <p:extLst>
      <p:ext uri="{BB962C8B-B14F-4D97-AF65-F5344CB8AC3E}">
        <p14:creationId xmlns:p14="http://schemas.microsoft.com/office/powerpoint/2010/main" val="250645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204395" y="307878"/>
            <a:ext cx="10515600" cy="1325563"/>
          </a:xfrm>
        </p:spPr>
        <p:txBody>
          <a:bodyPr/>
          <a:lstStyle/>
          <a:p>
            <a:r>
              <a:rPr lang="en-US" dirty="0">
                <a:solidFill>
                  <a:schemeClr val="bg1"/>
                </a:solidFill>
              </a:rPr>
              <a:t>Learning rate warmup</a:t>
            </a:r>
          </a:p>
        </p:txBody>
      </p:sp>
      <p:pic>
        <p:nvPicPr>
          <p:cNvPr id="7" name="Picture 6">
            <a:extLst>
              <a:ext uri="{FF2B5EF4-FFF2-40B4-BE49-F238E27FC236}">
                <a16:creationId xmlns:a16="http://schemas.microsoft.com/office/drawing/2014/main" id="{8520D606-600A-4B49-94BF-4CBC42963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19" y="2046859"/>
            <a:ext cx="5942138" cy="2832234"/>
          </a:xfrm>
          <a:prstGeom prst="rect">
            <a:avLst/>
          </a:prstGeom>
          <a:ln>
            <a:solidFill>
              <a:schemeClr val="tx1"/>
            </a:solidFill>
          </a:ln>
          <a:effectLst>
            <a:reflection blurRad="6350" stA="52000" endA="300" endPos="35000" dir="5400000" sy="-100000" algn="bl" rotWithShape="0"/>
          </a:effectLst>
        </p:spPr>
      </p:pic>
      <p:grpSp>
        <p:nvGrpSpPr>
          <p:cNvPr id="4" name="Group 3">
            <a:extLst>
              <a:ext uri="{FF2B5EF4-FFF2-40B4-BE49-F238E27FC236}">
                <a16:creationId xmlns:a16="http://schemas.microsoft.com/office/drawing/2014/main" id="{FD9B536E-0386-2443-8C9E-2D1DB0594492}"/>
              </a:ext>
            </a:extLst>
          </p:cNvPr>
          <p:cNvGrpSpPr/>
          <p:nvPr/>
        </p:nvGrpSpPr>
        <p:grpSpPr>
          <a:xfrm>
            <a:off x="2518482" y="5430942"/>
            <a:ext cx="7155036" cy="806654"/>
            <a:chOff x="2518482" y="5430942"/>
            <a:chExt cx="7155036" cy="806654"/>
          </a:xfrm>
        </p:grpSpPr>
        <p:sp>
          <p:nvSpPr>
            <p:cNvPr id="5" name="Rectangle 4">
              <a:extLst>
                <a:ext uri="{FF2B5EF4-FFF2-40B4-BE49-F238E27FC236}">
                  <a16:creationId xmlns:a16="http://schemas.microsoft.com/office/drawing/2014/main" id="{668FD20C-ED55-9545-9AA6-EC5D02D673CF}"/>
                </a:ext>
              </a:extLst>
            </p:cNvPr>
            <p:cNvSpPr/>
            <p:nvPr/>
          </p:nvSpPr>
          <p:spPr>
            <a:xfrm>
              <a:off x="4255047" y="5868264"/>
              <a:ext cx="3681905" cy="369332"/>
            </a:xfrm>
            <a:prstGeom prst="rect">
              <a:avLst/>
            </a:prstGeom>
          </p:spPr>
          <p:txBody>
            <a:bodyPr wrap="non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https://arxiv.org/pdf/1706.02677.pdf</a:t>
              </a:r>
              <a:endParaRPr lang="en-US" dirty="0">
                <a:solidFill>
                  <a:schemeClr val="bg1"/>
                </a:solidFill>
              </a:endParaRPr>
            </a:p>
          </p:txBody>
        </p:sp>
        <p:sp>
          <p:nvSpPr>
            <p:cNvPr id="6" name="Rectangle 5">
              <a:extLst>
                <a:ext uri="{FF2B5EF4-FFF2-40B4-BE49-F238E27FC236}">
                  <a16:creationId xmlns:a16="http://schemas.microsoft.com/office/drawing/2014/main" id="{B44D1B65-A3F5-4346-92C9-052913CAD880}"/>
                </a:ext>
              </a:extLst>
            </p:cNvPr>
            <p:cNvSpPr/>
            <p:nvPr/>
          </p:nvSpPr>
          <p:spPr>
            <a:xfrm>
              <a:off x="2518482" y="5430942"/>
              <a:ext cx="7155036" cy="369332"/>
            </a:xfrm>
            <a:prstGeom prst="rect">
              <a:avLst/>
            </a:prstGeom>
            <a:noFill/>
          </p:spPr>
          <p:txBody>
            <a:bodyPr wrap="none">
              <a:spAutoFit/>
            </a:bodyPr>
            <a:lstStyle/>
            <a:p>
              <a:r>
                <a:rPr lang="en-US" dirty="0">
                  <a:solidFill>
                    <a:schemeClr val="bg1"/>
                  </a:solidFill>
                </a:rPr>
                <a:t>Goyal </a:t>
              </a:r>
              <a:r>
                <a:rPr lang="en-US" dirty="0" err="1">
                  <a:solidFill>
                    <a:schemeClr val="bg1"/>
                  </a:solidFill>
                </a:rPr>
                <a:t>et.al</a:t>
              </a:r>
              <a:r>
                <a:rPr lang="en-US" dirty="0">
                  <a:solidFill>
                    <a:schemeClr val="bg1"/>
                  </a:solidFill>
                </a:rPr>
                <a:t>., “Accurate, Large Minibatch SGD: Training ImageNet in 1 Hour”</a:t>
              </a:r>
            </a:p>
          </p:txBody>
        </p:sp>
      </p:grpSp>
      <p:pic>
        <p:nvPicPr>
          <p:cNvPr id="12" name="Picture 11">
            <a:extLst>
              <a:ext uri="{FF2B5EF4-FFF2-40B4-BE49-F238E27FC236}">
                <a16:creationId xmlns:a16="http://schemas.microsoft.com/office/drawing/2014/main" id="{60E4A68A-01A0-7A46-A735-37EAAAB72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974" y="2046859"/>
            <a:ext cx="4190489" cy="2864513"/>
          </a:xfrm>
          <a:prstGeom prst="rect">
            <a:avLst/>
          </a:prstGeom>
        </p:spPr>
      </p:pic>
    </p:spTree>
    <p:extLst>
      <p:ext uri="{BB962C8B-B14F-4D97-AF65-F5344CB8AC3E}">
        <p14:creationId xmlns:p14="http://schemas.microsoft.com/office/powerpoint/2010/main" val="150369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261762" y="228728"/>
            <a:ext cx="10515600" cy="1325563"/>
          </a:xfrm>
        </p:spPr>
        <p:txBody>
          <a:bodyPr/>
          <a:lstStyle/>
          <a:p>
            <a:r>
              <a:rPr lang="en-US" dirty="0">
                <a:solidFill>
                  <a:schemeClr val="bg1"/>
                </a:solidFill>
              </a:rPr>
              <a:t>Zero gamma</a:t>
            </a:r>
          </a:p>
        </p:txBody>
      </p:sp>
      <p:sp>
        <p:nvSpPr>
          <p:cNvPr id="3" name="Content Placeholder 2">
            <a:extLst>
              <a:ext uri="{FF2B5EF4-FFF2-40B4-BE49-F238E27FC236}">
                <a16:creationId xmlns:a16="http://schemas.microsoft.com/office/drawing/2014/main" id="{AF0CAC56-DFC0-E644-AF47-F461D554D6CC}"/>
              </a:ext>
            </a:extLst>
          </p:cNvPr>
          <p:cNvSpPr>
            <a:spLocks noGrp="1"/>
          </p:cNvSpPr>
          <p:nvPr>
            <p:ph idx="4294967295"/>
          </p:nvPr>
        </p:nvSpPr>
        <p:spPr>
          <a:xfrm>
            <a:off x="6421438" y="1672049"/>
            <a:ext cx="5770562" cy="2724150"/>
          </a:xfrm>
        </p:spPr>
        <p:txBody>
          <a:bodyPr>
            <a:normAutofit/>
          </a:bodyPr>
          <a:lstStyle/>
          <a:p>
            <a:r>
              <a:rPr lang="el-GR" sz="2000" dirty="0">
                <a:solidFill>
                  <a:schemeClr val="bg1"/>
                </a:solidFill>
              </a:rPr>
              <a:t>γ </a:t>
            </a:r>
            <a:r>
              <a:rPr lang="en-US" sz="2000" dirty="0">
                <a:solidFill>
                  <a:schemeClr val="bg1"/>
                </a:solidFill>
              </a:rPr>
              <a:t>and </a:t>
            </a:r>
            <a:r>
              <a:rPr lang="el-GR" sz="2000" dirty="0">
                <a:solidFill>
                  <a:schemeClr val="bg1"/>
                </a:solidFill>
              </a:rPr>
              <a:t>β</a:t>
            </a:r>
            <a:r>
              <a:rPr lang="en-US" sz="2000" dirty="0">
                <a:solidFill>
                  <a:schemeClr val="bg1"/>
                </a:solidFill>
              </a:rPr>
              <a:t>: learnable parameters, initialized to 1 and 0 by default.</a:t>
            </a:r>
          </a:p>
          <a:p>
            <a:r>
              <a:rPr lang="en-US" sz="2000" dirty="0">
                <a:solidFill>
                  <a:schemeClr val="bg1"/>
                </a:solidFill>
              </a:rPr>
              <a:t>With zero </a:t>
            </a:r>
            <a:r>
              <a:rPr lang="el-GR" sz="2000" dirty="0">
                <a:solidFill>
                  <a:schemeClr val="bg1"/>
                </a:solidFill>
              </a:rPr>
              <a:t>γ</a:t>
            </a:r>
            <a:r>
              <a:rPr lang="en-US" sz="2000" dirty="0">
                <a:solidFill>
                  <a:schemeClr val="bg1"/>
                </a:solidFill>
              </a:rPr>
              <a:t>, we initialize </a:t>
            </a:r>
            <a:r>
              <a:rPr lang="el-GR" sz="2000" dirty="0">
                <a:solidFill>
                  <a:schemeClr val="bg1"/>
                </a:solidFill>
              </a:rPr>
              <a:t>γ = 0 </a:t>
            </a:r>
            <a:r>
              <a:rPr lang="en-US" sz="2000" dirty="0">
                <a:solidFill>
                  <a:schemeClr val="bg1"/>
                </a:solidFill>
              </a:rPr>
              <a:t>for all BN layers that sit at the end of a residual block.</a:t>
            </a:r>
          </a:p>
        </p:txBody>
      </p:sp>
      <p:pic>
        <p:nvPicPr>
          <p:cNvPr id="4" name="Picture 3">
            <a:extLst>
              <a:ext uri="{FF2B5EF4-FFF2-40B4-BE49-F238E27FC236}">
                <a16:creationId xmlns:a16="http://schemas.microsoft.com/office/drawing/2014/main" id="{9BC17D2E-CBCA-5D43-ADAD-A963B9113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07" y="1769730"/>
            <a:ext cx="3904155" cy="2832234"/>
          </a:xfrm>
          <a:prstGeom prst="rect">
            <a:avLst/>
          </a:prstGeom>
          <a:ln>
            <a:solidFill>
              <a:schemeClr val="tx1"/>
            </a:solidFill>
          </a:ln>
          <a:effectLst>
            <a:reflection blurRad="6350" stA="52000" endA="300" endPos="35000" dir="5400000" sy="-100000" algn="bl" rotWithShape="0"/>
          </a:effectLst>
        </p:spPr>
      </p:pic>
      <p:grpSp>
        <p:nvGrpSpPr>
          <p:cNvPr id="5" name="Group 4">
            <a:extLst>
              <a:ext uri="{FF2B5EF4-FFF2-40B4-BE49-F238E27FC236}">
                <a16:creationId xmlns:a16="http://schemas.microsoft.com/office/drawing/2014/main" id="{96B578BC-122F-C647-AAB1-930418C50C1F}"/>
              </a:ext>
            </a:extLst>
          </p:cNvPr>
          <p:cNvGrpSpPr/>
          <p:nvPr/>
        </p:nvGrpSpPr>
        <p:grpSpPr>
          <a:xfrm>
            <a:off x="2518482" y="5129728"/>
            <a:ext cx="7155036" cy="806654"/>
            <a:chOff x="2518482" y="5430942"/>
            <a:chExt cx="7155036" cy="806654"/>
          </a:xfrm>
        </p:grpSpPr>
        <p:sp>
          <p:nvSpPr>
            <p:cNvPr id="6" name="Rectangle 5">
              <a:extLst>
                <a:ext uri="{FF2B5EF4-FFF2-40B4-BE49-F238E27FC236}">
                  <a16:creationId xmlns:a16="http://schemas.microsoft.com/office/drawing/2014/main" id="{9AE92A6C-12A9-4844-A3EA-36C04DB3B215}"/>
                </a:ext>
              </a:extLst>
            </p:cNvPr>
            <p:cNvSpPr/>
            <p:nvPr/>
          </p:nvSpPr>
          <p:spPr>
            <a:xfrm>
              <a:off x="4255047" y="5868264"/>
              <a:ext cx="3681905" cy="369332"/>
            </a:xfrm>
            <a:prstGeom prst="rect">
              <a:avLst/>
            </a:prstGeom>
          </p:spPr>
          <p:txBody>
            <a:bodyPr wrap="non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https://arxiv.org/pdf/1706.02677.pdf</a:t>
              </a:r>
              <a:endParaRPr lang="en-US" dirty="0">
                <a:solidFill>
                  <a:schemeClr val="bg1"/>
                </a:solidFill>
              </a:endParaRPr>
            </a:p>
          </p:txBody>
        </p:sp>
        <p:sp>
          <p:nvSpPr>
            <p:cNvPr id="7" name="Rectangle 6">
              <a:extLst>
                <a:ext uri="{FF2B5EF4-FFF2-40B4-BE49-F238E27FC236}">
                  <a16:creationId xmlns:a16="http://schemas.microsoft.com/office/drawing/2014/main" id="{2A21463F-A34E-3B46-9C08-99D90FF9F778}"/>
                </a:ext>
              </a:extLst>
            </p:cNvPr>
            <p:cNvSpPr/>
            <p:nvPr/>
          </p:nvSpPr>
          <p:spPr>
            <a:xfrm>
              <a:off x="2518482" y="5430942"/>
              <a:ext cx="7155036" cy="369332"/>
            </a:xfrm>
            <a:prstGeom prst="rect">
              <a:avLst/>
            </a:prstGeom>
            <a:noFill/>
          </p:spPr>
          <p:txBody>
            <a:bodyPr wrap="none">
              <a:spAutoFit/>
            </a:bodyPr>
            <a:lstStyle/>
            <a:p>
              <a:r>
                <a:rPr lang="en-US" dirty="0">
                  <a:solidFill>
                    <a:schemeClr val="bg1"/>
                  </a:solidFill>
                </a:rPr>
                <a:t>Goyal </a:t>
              </a:r>
              <a:r>
                <a:rPr lang="en-US" dirty="0" err="1">
                  <a:solidFill>
                    <a:schemeClr val="bg1"/>
                  </a:solidFill>
                </a:rPr>
                <a:t>et.al</a:t>
              </a:r>
              <a:r>
                <a:rPr lang="en-US" dirty="0">
                  <a:solidFill>
                    <a:schemeClr val="bg1"/>
                  </a:solidFill>
                </a:rPr>
                <a:t>., “Accurate, Large Minibatch SGD: Training ImageNet in 1 Hour”</a:t>
              </a:r>
            </a:p>
          </p:txBody>
        </p:sp>
      </p:grpSp>
      <p:pic>
        <p:nvPicPr>
          <p:cNvPr id="10" name="Picture 9">
            <a:extLst>
              <a:ext uri="{FF2B5EF4-FFF2-40B4-BE49-F238E27FC236}">
                <a16:creationId xmlns:a16="http://schemas.microsoft.com/office/drawing/2014/main" id="{4944CB70-907D-144C-9240-EDC140E6AE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2993" y="3310731"/>
            <a:ext cx="5218817" cy="1644640"/>
          </a:xfrm>
          <a:prstGeom prst="rect">
            <a:avLst/>
          </a:prstGeom>
        </p:spPr>
      </p:pic>
    </p:spTree>
    <p:extLst>
      <p:ext uri="{BB962C8B-B14F-4D97-AF65-F5344CB8AC3E}">
        <p14:creationId xmlns:p14="http://schemas.microsoft.com/office/powerpoint/2010/main" val="105265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451821" y="394944"/>
            <a:ext cx="10515600" cy="1325563"/>
          </a:xfrm>
        </p:spPr>
        <p:txBody>
          <a:bodyPr/>
          <a:lstStyle/>
          <a:p>
            <a:r>
              <a:rPr lang="en-US" dirty="0">
                <a:solidFill>
                  <a:schemeClr val="bg1"/>
                </a:solidFill>
              </a:rPr>
              <a:t>No bias decay</a:t>
            </a:r>
          </a:p>
        </p:txBody>
      </p:sp>
      <p:sp>
        <p:nvSpPr>
          <p:cNvPr id="3" name="Content Placeholder 2">
            <a:extLst>
              <a:ext uri="{FF2B5EF4-FFF2-40B4-BE49-F238E27FC236}">
                <a16:creationId xmlns:a16="http://schemas.microsoft.com/office/drawing/2014/main" id="{AF0CAC56-DFC0-E644-AF47-F461D554D6CC}"/>
              </a:ext>
            </a:extLst>
          </p:cNvPr>
          <p:cNvSpPr>
            <a:spLocks noGrp="1"/>
          </p:cNvSpPr>
          <p:nvPr>
            <p:ph idx="4294967295"/>
          </p:nvPr>
        </p:nvSpPr>
        <p:spPr>
          <a:xfrm>
            <a:off x="451821" y="1788497"/>
            <a:ext cx="10515600" cy="4351338"/>
          </a:xfrm>
        </p:spPr>
        <p:txBody>
          <a:bodyPr/>
          <a:lstStyle/>
          <a:p>
            <a:r>
              <a:rPr lang="en-US" dirty="0">
                <a:solidFill>
                  <a:schemeClr val="bg1"/>
                </a:solidFill>
              </a:rPr>
              <a:t>L2 regularization: to all parameters, often.</a:t>
            </a:r>
          </a:p>
          <a:p>
            <a:r>
              <a:rPr lang="en-US" dirty="0">
                <a:solidFill>
                  <a:schemeClr val="bg1"/>
                </a:solidFill>
              </a:rPr>
              <a:t>No bias decay</a:t>
            </a:r>
          </a:p>
          <a:p>
            <a:pPr lvl="1"/>
            <a:r>
              <a:rPr lang="en-US" dirty="0">
                <a:solidFill>
                  <a:schemeClr val="bg1"/>
                </a:solidFill>
              </a:rPr>
              <a:t>only apply the regularization to </a:t>
            </a:r>
            <a:r>
              <a:rPr lang="en-US" b="1" dirty="0">
                <a:solidFill>
                  <a:schemeClr val="bg1"/>
                </a:solidFill>
              </a:rPr>
              <a:t>weights</a:t>
            </a:r>
          </a:p>
          <a:p>
            <a:pPr lvl="1"/>
            <a:r>
              <a:rPr lang="en-US" dirty="0">
                <a:solidFill>
                  <a:schemeClr val="bg1"/>
                </a:solidFill>
              </a:rPr>
              <a:t>Not for biases, </a:t>
            </a:r>
            <a:r>
              <a:rPr lang="el-GR" dirty="0">
                <a:solidFill>
                  <a:schemeClr val="bg1"/>
                </a:solidFill>
              </a:rPr>
              <a:t>γ </a:t>
            </a:r>
            <a:r>
              <a:rPr lang="en-US" dirty="0">
                <a:solidFill>
                  <a:schemeClr val="bg1"/>
                </a:solidFill>
              </a:rPr>
              <a:t>and </a:t>
            </a:r>
            <a:r>
              <a:rPr lang="el-GR" dirty="0">
                <a:solidFill>
                  <a:schemeClr val="bg1"/>
                </a:solidFill>
              </a:rPr>
              <a:t>β</a:t>
            </a:r>
            <a:r>
              <a:rPr lang="en-US" dirty="0">
                <a:solidFill>
                  <a:schemeClr val="bg1"/>
                </a:solidFill>
              </a:rPr>
              <a:t> in BN layers.</a:t>
            </a:r>
          </a:p>
        </p:txBody>
      </p:sp>
      <p:grpSp>
        <p:nvGrpSpPr>
          <p:cNvPr id="7" name="Group 6">
            <a:extLst>
              <a:ext uri="{FF2B5EF4-FFF2-40B4-BE49-F238E27FC236}">
                <a16:creationId xmlns:a16="http://schemas.microsoft.com/office/drawing/2014/main" id="{1EF320EB-0483-9D41-89F0-732E0A40402F}"/>
              </a:ext>
            </a:extLst>
          </p:cNvPr>
          <p:cNvGrpSpPr/>
          <p:nvPr/>
        </p:nvGrpSpPr>
        <p:grpSpPr>
          <a:xfrm>
            <a:off x="643321" y="5430942"/>
            <a:ext cx="10905358" cy="806654"/>
            <a:chOff x="2518482" y="5430942"/>
            <a:chExt cx="10905358" cy="806654"/>
          </a:xfrm>
        </p:grpSpPr>
        <p:sp>
          <p:nvSpPr>
            <p:cNvPr id="5" name="Rectangle 4">
              <a:extLst>
                <a:ext uri="{FF2B5EF4-FFF2-40B4-BE49-F238E27FC236}">
                  <a16:creationId xmlns:a16="http://schemas.microsoft.com/office/drawing/2014/main" id="{7E3ECDC0-66FD-474E-80AE-3FC33FAF9968}"/>
                </a:ext>
              </a:extLst>
            </p:cNvPr>
            <p:cNvSpPr/>
            <p:nvPr/>
          </p:nvSpPr>
          <p:spPr>
            <a:xfrm>
              <a:off x="6130209" y="5868264"/>
              <a:ext cx="3681905" cy="369332"/>
            </a:xfrm>
            <a:prstGeom prst="rect">
              <a:avLst/>
            </a:prstGeom>
          </p:spPr>
          <p:txBody>
            <a:bodyPr wrap="none">
              <a:spAutoFit/>
            </a:bodyPr>
            <a:lstStyle/>
            <a:p>
              <a:r>
                <a:rPr lang="en-US" dirty="0">
                  <a:solidFill>
                    <a:schemeClr val="bg1"/>
                  </a:solidFill>
                  <a:hlinkClick r:id="rId3">
                    <a:extLst>
                      <a:ext uri="{A12FA001-AC4F-418D-AE19-62706E023703}">
                        <ahyp:hlinkClr xmlns:ahyp="http://schemas.microsoft.com/office/drawing/2018/hyperlinkcolor" val="tx"/>
                      </a:ext>
                    </a:extLst>
                  </a:hlinkClick>
                </a:rPr>
                <a:t>https://arxiv.org/pdf/1807.11205.pdf</a:t>
              </a:r>
              <a:endParaRPr lang="en-US" dirty="0">
                <a:solidFill>
                  <a:schemeClr val="bg1"/>
                </a:solidFill>
              </a:endParaRPr>
            </a:p>
          </p:txBody>
        </p:sp>
        <p:sp>
          <p:nvSpPr>
            <p:cNvPr id="6" name="Rectangle 5">
              <a:extLst>
                <a:ext uri="{FF2B5EF4-FFF2-40B4-BE49-F238E27FC236}">
                  <a16:creationId xmlns:a16="http://schemas.microsoft.com/office/drawing/2014/main" id="{CCAA29B8-4376-7142-AD78-6895CE8CC5E5}"/>
                </a:ext>
              </a:extLst>
            </p:cNvPr>
            <p:cNvSpPr/>
            <p:nvPr/>
          </p:nvSpPr>
          <p:spPr>
            <a:xfrm>
              <a:off x="2518482" y="5430942"/>
              <a:ext cx="10905358" cy="369332"/>
            </a:xfrm>
            <a:prstGeom prst="rect">
              <a:avLst/>
            </a:prstGeom>
            <a:noFill/>
          </p:spPr>
          <p:txBody>
            <a:bodyPr wrap="none">
              <a:spAutoFit/>
            </a:bodyPr>
            <a:lstStyle/>
            <a:p>
              <a:pPr algn="ctr"/>
              <a:r>
                <a:rPr lang="en-US" dirty="0">
                  <a:solidFill>
                    <a:schemeClr val="bg1"/>
                  </a:solidFill>
                </a:rPr>
                <a:t>Jia </a:t>
              </a:r>
              <a:r>
                <a:rPr lang="en-US" dirty="0" err="1">
                  <a:solidFill>
                    <a:schemeClr val="bg1"/>
                  </a:solidFill>
                </a:rPr>
                <a:t>et.al</a:t>
              </a:r>
              <a:r>
                <a:rPr lang="en-US" dirty="0">
                  <a:solidFill>
                    <a:schemeClr val="bg1"/>
                  </a:solidFill>
                </a:rPr>
                <a:t>., “Highly Scalable Deep Learning Training System with Mixed-Precision: Training ImageNet in Four Minutes”</a:t>
              </a:r>
            </a:p>
          </p:txBody>
        </p:sp>
      </p:grpSp>
    </p:spTree>
    <p:extLst>
      <p:ext uri="{BB962C8B-B14F-4D97-AF65-F5344CB8AC3E}">
        <p14:creationId xmlns:p14="http://schemas.microsoft.com/office/powerpoint/2010/main" val="83729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215153" y="311337"/>
            <a:ext cx="10515600" cy="1325563"/>
          </a:xfrm>
        </p:spPr>
        <p:txBody>
          <a:bodyPr/>
          <a:lstStyle/>
          <a:p>
            <a:r>
              <a:rPr lang="en-US" dirty="0">
                <a:solidFill>
                  <a:schemeClr val="bg1"/>
                </a:solidFill>
              </a:rPr>
              <a:t>3.2 Low-precision Training</a:t>
            </a:r>
          </a:p>
        </p:txBody>
      </p:sp>
      <p:sp>
        <p:nvSpPr>
          <p:cNvPr id="3" name="Content Placeholder 2">
            <a:extLst>
              <a:ext uri="{FF2B5EF4-FFF2-40B4-BE49-F238E27FC236}">
                <a16:creationId xmlns:a16="http://schemas.microsoft.com/office/drawing/2014/main" id="{AF0CAC56-DFC0-E644-AF47-F461D554D6CC}"/>
              </a:ext>
            </a:extLst>
          </p:cNvPr>
          <p:cNvSpPr>
            <a:spLocks noGrp="1"/>
          </p:cNvSpPr>
          <p:nvPr>
            <p:ph idx="4294967295"/>
          </p:nvPr>
        </p:nvSpPr>
        <p:spPr>
          <a:xfrm>
            <a:off x="8001000" y="1825625"/>
            <a:ext cx="4191000" cy="4351338"/>
          </a:xfrm>
        </p:spPr>
        <p:txBody>
          <a:bodyPr>
            <a:normAutofit/>
          </a:bodyPr>
          <a:lstStyle/>
          <a:p>
            <a:r>
              <a:rPr lang="en-US" sz="2400" dirty="0">
                <a:solidFill>
                  <a:schemeClr val="bg1"/>
                </a:solidFill>
              </a:rPr>
              <a:t>Weights, activations, gradients: </a:t>
            </a:r>
            <a:r>
              <a:rPr lang="en-US" sz="2400" b="1" dirty="0">
                <a:solidFill>
                  <a:schemeClr val="bg1"/>
                </a:solidFill>
              </a:rPr>
              <a:t>FP16</a:t>
            </a:r>
          </a:p>
          <a:p>
            <a:r>
              <a:rPr lang="en-US" sz="2400" dirty="0">
                <a:solidFill>
                  <a:schemeClr val="bg1"/>
                </a:solidFill>
              </a:rPr>
              <a:t>Master weights updated during optimizer step: </a:t>
            </a:r>
            <a:r>
              <a:rPr lang="en-US" sz="2400" b="1" dirty="0">
                <a:solidFill>
                  <a:schemeClr val="bg1"/>
                </a:solidFill>
              </a:rPr>
              <a:t>FP32</a:t>
            </a:r>
          </a:p>
        </p:txBody>
      </p:sp>
      <p:pic>
        <p:nvPicPr>
          <p:cNvPr id="10" name="Picture 9">
            <a:extLst>
              <a:ext uri="{FF2B5EF4-FFF2-40B4-BE49-F238E27FC236}">
                <a16:creationId xmlns:a16="http://schemas.microsoft.com/office/drawing/2014/main" id="{8A20FEFA-D469-474C-B5D2-71D3D6B99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991" y="1825625"/>
            <a:ext cx="5986476" cy="3073721"/>
          </a:xfrm>
          <a:prstGeom prst="rect">
            <a:avLst/>
          </a:prstGeom>
          <a:ln>
            <a:solidFill>
              <a:schemeClr val="tx1"/>
            </a:solidFill>
          </a:ln>
          <a:effectLst>
            <a:reflection blurRad="6350" stA="52000" endA="300" endPos="35000" dir="5400000" sy="-100000" algn="bl" rotWithShape="0"/>
          </a:effectLst>
        </p:spPr>
      </p:pic>
      <p:grpSp>
        <p:nvGrpSpPr>
          <p:cNvPr id="4" name="Group 3">
            <a:extLst>
              <a:ext uri="{FF2B5EF4-FFF2-40B4-BE49-F238E27FC236}">
                <a16:creationId xmlns:a16="http://schemas.microsoft.com/office/drawing/2014/main" id="{B2FB2334-9393-6345-882E-9D3B531C01A3}"/>
              </a:ext>
            </a:extLst>
          </p:cNvPr>
          <p:cNvGrpSpPr/>
          <p:nvPr/>
        </p:nvGrpSpPr>
        <p:grpSpPr>
          <a:xfrm>
            <a:off x="3804795" y="5430942"/>
            <a:ext cx="4480971" cy="806654"/>
            <a:chOff x="5679956" y="5430942"/>
            <a:chExt cx="4480971" cy="806654"/>
          </a:xfrm>
        </p:grpSpPr>
        <p:sp>
          <p:nvSpPr>
            <p:cNvPr id="5" name="Rectangle 4">
              <a:extLst>
                <a:ext uri="{FF2B5EF4-FFF2-40B4-BE49-F238E27FC236}">
                  <a16:creationId xmlns:a16="http://schemas.microsoft.com/office/drawing/2014/main" id="{21470EC5-9B58-244A-AD0D-430C98CCBB00}"/>
                </a:ext>
              </a:extLst>
            </p:cNvPr>
            <p:cNvSpPr/>
            <p:nvPr/>
          </p:nvSpPr>
          <p:spPr>
            <a:xfrm>
              <a:off x="6130209" y="5868264"/>
              <a:ext cx="3681905" cy="369332"/>
            </a:xfrm>
            <a:prstGeom prst="rect">
              <a:avLst/>
            </a:prstGeom>
          </p:spPr>
          <p:txBody>
            <a:bodyPr wrap="non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https://arxiv.org/pdf/1710.03740.pdf</a:t>
              </a:r>
              <a:endParaRPr lang="en-US" dirty="0">
                <a:solidFill>
                  <a:schemeClr val="bg1"/>
                </a:solidFill>
              </a:endParaRPr>
            </a:p>
          </p:txBody>
        </p:sp>
        <p:sp>
          <p:nvSpPr>
            <p:cNvPr id="6" name="Rectangle 5">
              <a:extLst>
                <a:ext uri="{FF2B5EF4-FFF2-40B4-BE49-F238E27FC236}">
                  <a16:creationId xmlns:a16="http://schemas.microsoft.com/office/drawing/2014/main" id="{6CAD34C4-7AE0-3D4D-BDB1-B0B816623D11}"/>
                </a:ext>
              </a:extLst>
            </p:cNvPr>
            <p:cNvSpPr/>
            <p:nvPr/>
          </p:nvSpPr>
          <p:spPr>
            <a:xfrm>
              <a:off x="5679956" y="5430942"/>
              <a:ext cx="4480971" cy="369332"/>
            </a:xfrm>
            <a:prstGeom prst="rect">
              <a:avLst/>
            </a:prstGeom>
            <a:noFill/>
          </p:spPr>
          <p:txBody>
            <a:bodyPr wrap="none">
              <a:spAutoFit/>
            </a:bodyPr>
            <a:lstStyle/>
            <a:p>
              <a:pPr algn="ctr"/>
              <a:r>
                <a:rPr lang="en-US" dirty="0" err="1">
                  <a:solidFill>
                    <a:schemeClr val="bg1"/>
                  </a:solidFill>
                </a:rPr>
                <a:t>Micikevicius</a:t>
              </a:r>
              <a:r>
                <a:rPr lang="en-US" dirty="0">
                  <a:solidFill>
                    <a:schemeClr val="bg1"/>
                  </a:solidFill>
                </a:rPr>
                <a:t> </a:t>
              </a:r>
              <a:r>
                <a:rPr lang="en-US" dirty="0" err="1">
                  <a:solidFill>
                    <a:schemeClr val="bg1"/>
                  </a:solidFill>
                </a:rPr>
                <a:t>et.al</a:t>
              </a:r>
              <a:r>
                <a:rPr lang="en-US" dirty="0">
                  <a:solidFill>
                    <a:schemeClr val="bg1"/>
                  </a:solidFill>
                </a:rPr>
                <a:t>., “Mixed Precision Training”</a:t>
              </a:r>
            </a:p>
          </p:txBody>
        </p:sp>
      </p:grpSp>
    </p:spTree>
    <p:extLst>
      <p:ext uri="{BB962C8B-B14F-4D97-AF65-F5344CB8AC3E}">
        <p14:creationId xmlns:p14="http://schemas.microsoft.com/office/powerpoint/2010/main" val="329704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261259" y="313249"/>
            <a:ext cx="10515600" cy="1325563"/>
          </a:xfrm>
        </p:spPr>
        <p:txBody>
          <a:bodyPr/>
          <a:lstStyle/>
          <a:p>
            <a:r>
              <a:rPr lang="en-US" dirty="0">
                <a:solidFill>
                  <a:schemeClr val="bg1"/>
                </a:solidFill>
              </a:rPr>
              <a:t>3.3 Experimental Results</a:t>
            </a:r>
          </a:p>
        </p:txBody>
      </p:sp>
      <p:pic>
        <p:nvPicPr>
          <p:cNvPr id="5" name="Picture 4">
            <a:extLst>
              <a:ext uri="{FF2B5EF4-FFF2-40B4-BE49-F238E27FC236}">
                <a16:creationId xmlns:a16="http://schemas.microsoft.com/office/drawing/2014/main" id="{5EA66742-1D44-9B49-A139-94B2A9F78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0" y="1717734"/>
            <a:ext cx="6985000" cy="3987800"/>
          </a:xfrm>
          <a:prstGeom prst="rect">
            <a:avLst/>
          </a:prstGeom>
        </p:spPr>
      </p:pic>
      <p:sp>
        <p:nvSpPr>
          <p:cNvPr id="6" name="Rectangle 5">
            <a:extLst>
              <a:ext uri="{FF2B5EF4-FFF2-40B4-BE49-F238E27FC236}">
                <a16:creationId xmlns:a16="http://schemas.microsoft.com/office/drawing/2014/main" id="{78AE18D4-D412-AA4D-BF02-702AC0C8B4DE}"/>
              </a:ext>
            </a:extLst>
          </p:cNvPr>
          <p:cNvSpPr/>
          <p:nvPr/>
        </p:nvSpPr>
        <p:spPr>
          <a:xfrm>
            <a:off x="0" y="6106708"/>
            <a:ext cx="12192000" cy="261610"/>
          </a:xfrm>
          <a:prstGeom prst="rect">
            <a:avLst/>
          </a:prstGeom>
        </p:spPr>
        <p:txBody>
          <a:bodyPr wrap="square">
            <a:spAutoFit/>
          </a:bodyPr>
          <a:lstStyle/>
          <a:p>
            <a:pPr algn="ctr"/>
            <a:r>
              <a:rPr lang="en-US" sz="1100" dirty="0"/>
              <a:t>pic: </a:t>
            </a:r>
            <a:r>
              <a:rPr lang="en-US" sz="1100" dirty="0">
                <a:hlinkClick r:id="rId4"/>
              </a:rPr>
              <a:t>https://hoya012.github.io/blog/Bag-of-Tricks-for-Image-Classification-with-Convolutional-Neural-Networks-Review/</a:t>
            </a:r>
            <a:endParaRPr lang="en-US" sz="1100" dirty="0"/>
          </a:p>
        </p:txBody>
      </p:sp>
      <p:sp>
        <p:nvSpPr>
          <p:cNvPr id="3" name="Oval 2">
            <a:extLst>
              <a:ext uri="{FF2B5EF4-FFF2-40B4-BE49-F238E27FC236}">
                <a16:creationId xmlns:a16="http://schemas.microsoft.com/office/drawing/2014/main" id="{0C9490F6-9E13-4B4E-814E-7F4D5C54A98A}"/>
              </a:ext>
            </a:extLst>
          </p:cNvPr>
          <p:cNvSpPr/>
          <p:nvPr/>
        </p:nvSpPr>
        <p:spPr>
          <a:xfrm>
            <a:off x="4049487" y="4789714"/>
            <a:ext cx="881742" cy="31568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DA46A64-E2D5-AD42-9B20-9E9839CCAB09}"/>
              </a:ext>
            </a:extLst>
          </p:cNvPr>
          <p:cNvSpPr/>
          <p:nvPr/>
        </p:nvSpPr>
        <p:spPr>
          <a:xfrm>
            <a:off x="6775450" y="4789714"/>
            <a:ext cx="881742" cy="31568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F9633A9-AAF6-B344-BB24-E0B75BF6E4CF}"/>
              </a:ext>
            </a:extLst>
          </p:cNvPr>
          <p:cNvSpPr/>
          <p:nvPr/>
        </p:nvSpPr>
        <p:spPr>
          <a:xfrm>
            <a:off x="5519059" y="2449286"/>
            <a:ext cx="718455" cy="239486"/>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72F8AB1-FEDF-5D4E-868D-505DA1630284}"/>
              </a:ext>
            </a:extLst>
          </p:cNvPr>
          <p:cNvSpPr/>
          <p:nvPr/>
        </p:nvSpPr>
        <p:spPr>
          <a:xfrm>
            <a:off x="6982281" y="3418116"/>
            <a:ext cx="718455" cy="239486"/>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483F690-976B-7246-B9B4-F0898E113C18}"/>
              </a:ext>
            </a:extLst>
          </p:cNvPr>
          <p:cNvCxnSpPr>
            <a:stCxn id="8" idx="5"/>
            <a:endCxn id="9" idx="1"/>
          </p:cNvCxnSpPr>
          <p:nvPr/>
        </p:nvCxnSpPr>
        <p:spPr>
          <a:xfrm>
            <a:off x="6132299" y="2653700"/>
            <a:ext cx="955197" cy="799488"/>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49CA3F8-56D8-5D4F-BDA1-A36974B6EF0B}"/>
              </a:ext>
            </a:extLst>
          </p:cNvPr>
          <p:cNvCxnSpPr>
            <a:cxnSpLocks/>
            <a:stCxn id="7" idx="2"/>
          </p:cNvCxnSpPr>
          <p:nvPr/>
        </p:nvCxnSpPr>
        <p:spPr>
          <a:xfrm flipH="1">
            <a:off x="4931230" y="4947558"/>
            <a:ext cx="1844220" cy="0"/>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49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290457" y="1736726"/>
            <a:ext cx="10515600" cy="2852737"/>
          </a:xfrm>
        </p:spPr>
        <p:txBody>
          <a:bodyPr/>
          <a:lstStyle/>
          <a:p>
            <a:r>
              <a:rPr lang="en-US" dirty="0">
                <a:solidFill>
                  <a:schemeClr val="bg1"/>
                </a:solidFill>
              </a:rPr>
              <a:t>4. Model Tweaks in </a:t>
            </a:r>
            <a:r>
              <a:rPr lang="en-US" dirty="0" err="1">
                <a:solidFill>
                  <a:schemeClr val="bg1"/>
                </a:solidFill>
              </a:rPr>
              <a:t>GluonCV</a:t>
            </a:r>
            <a:endParaRPr lang="en-US" dirty="0">
              <a:solidFill>
                <a:schemeClr val="bg1"/>
              </a:solidFill>
            </a:endParaRPr>
          </a:p>
        </p:txBody>
      </p:sp>
    </p:spTree>
    <p:extLst>
      <p:ext uri="{BB962C8B-B14F-4D97-AF65-F5344CB8AC3E}">
        <p14:creationId xmlns:p14="http://schemas.microsoft.com/office/powerpoint/2010/main" val="404474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FD547-0DB3-A441-A345-82E58744BA9A}"/>
              </a:ext>
            </a:extLst>
          </p:cNvPr>
          <p:cNvSpPr>
            <a:spLocks noGrp="1"/>
          </p:cNvSpPr>
          <p:nvPr>
            <p:ph type="title" idx="4294967295"/>
          </p:nvPr>
        </p:nvSpPr>
        <p:spPr>
          <a:xfrm>
            <a:off x="269875" y="277730"/>
            <a:ext cx="11652250" cy="900113"/>
          </a:xfrm>
        </p:spPr>
        <p:txBody>
          <a:bodyPr/>
          <a:lstStyle/>
          <a:p>
            <a:r>
              <a:rPr lang="en-US" altLang="zh-CN" dirty="0">
                <a:solidFill>
                  <a:schemeClr val="bg1"/>
                </a:solidFill>
              </a:rPr>
              <a:t>4. Model Tweaks</a:t>
            </a:r>
            <a:endParaRPr lang="en-US" dirty="0">
              <a:solidFill>
                <a:schemeClr val="bg1"/>
              </a:solidFill>
            </a:endParaRPr>
          </a:p>
        </p:txBody>
      </p:sp>
      <p:sp>
        <p:nvSpPr>
          <p:cNvPr id="3" name="Content Placeholder 2">
            <a:extLst>
              <a:ext uri="{FF2B5EF4-FFF2-40B4-BE49-F238E27FC236}">
                <a16:creationId xmlns:a16="http://schemas.microsoft.com/office/drawing/2014/main" id="{BD411555-94F2-5A4F-B097-FDA4ED9D049E}"/>
              </a:ext>
            </a:extLst>
          </p:cNvPr>
          <p:cNvSpPr>
            <a:spLocks noGrp="1"/>
          </p:cNvSpPr>
          <p:nvPr>
            <p:ph idx="4294967295"/>
          </p:nvPr>
        </p:nvSpPr>
        <p:spPr>
          <a:xfrm>
            <a:off x="2290987" y="1200307"/>
            <a:ext cx="8739187" cy="665162"/>
          </a:xfrm>
        </p:spPr>
        <p:txBody>
          <a:bodyPr/>
          <a:lstStyle/>
          <a:p>
            <a:r>
              <a:rPr lang="en-US" altLang="zh-CN" dirty="0">
                <a:solidFill>
                  <a:schemeClr val="bg1"/>
                </a:solidFill>
              </a:rPr>
              <a:t>Minor Adjustment to the ResNet-50 Network</a:t>
            </a:r>
            <a:endParaRPr lang="en-US" dirty="0">
              <a:solidFill>
                <a:schemeClr val="bg1"/>
              </a:solidFill>
            </a:endParaRPr>
          </a:p>
        </p:txBody>
      </p:sp>
      <p:pic>
        <p:nvPicPr>
          <p:cNvPr id="10" name="Picture 9">
            <a:extLst>
              <a:ext uri="{FF2B5EF4-FFF2-40B4-BE49-F238E27FC236}">
                <a16:creationId xmlns:a16="http://schemas.microsoft.com/office/drawing/2014/main" id="{A4D50612-1A69-E946-8729-244486A494D2}"/>
              </a:ext>
            </a:extLst>
          </p:cNvPr>
          <p:cNvPicPr>
            <a:picLocks noChangeAspect="1"/>
          </p:cNvPicPr>
          <p:nvPr/>
        </p:nvPicPr>
        <p:blipFill>
          <a:blip r:embed="rId3"/>
          <a:stretch>
            <a:fillRect/>
          </a:stretch>
        </p:blipFill>
        <p:spPr>
          <a:xfrm>
            <a:off x="1782540" y="2315586"/>
            <a:ext cx="3963919" cy="3970303"/>
          </a:xfrm>
          <a:prstGeom prst="rect">
            <a:avLst/>
          </a:prstGeom>
        </p:spPr>
      </p:pic>
      <p:pic>
        <p:nvPicPr>
          <p:cNvPr id="12" name="Picture 11">
            <a:extLst>
              <a:ext uri="{FF2B5EF4-FFF2-40B4-BE49-F238E27FC236}">
                <a16:creationId xmlns:a16="http://schemas.microsoft.com/office/drawing/2014/main" id="{3B4DBDDA-A588-E240-8D47-630496F8B212}"/>
              </a:ext>
            </a:extLst>
          </p:cNvPr>
          <p:cNvPicPr>
            <a:picLocks noChangeAspect="1"/>
          </p:cNvPicPr>
          <p:nvPr/>
        </p:nvPicPr>
        <p:blipFill>
          <a:blip r:embed="rId4"/>
          <a:stretch>
            <a:fillRect/>
          </a:stretch>
        </p:blipFill>
        <p:spPr>
          <a:xfrm>
            <a:off x="5913327" y="2315586"/>
            <a:ext cx="4496452" cy="3960643"/>
          </a:xfrm>
          <a:prstGeom prst="rect">
            <a:avLst/>
          </a:prstGeom>
        </p:spPr>
      </p:pic>
      <p:sp>
        <p:nvSpPr>
          <p:cNvPr id="13" name="Rounded Rectangle 12">
            <a:extLst>
              <a:ext uri="{FF2B5EF4-FFF2-40B4-BE49-F238E27FC236}">
                <a16:creationId xmlns:a16="http://schemas.microsoft.com/office/drawing/2014/main" id="{512EB895-A732-C846-B670-805861E42312}"/>
              </a:ext>
            </a:extLst>
          </p:cNvPr>
          <p:cNvSpPr/>
          <p:nvPr/>
        </p:nvSpPr>
        <p:spPr bwMode="auto">
          <a:xfrm>
            <a:off x="8745523" y="2315586"/>
            <a:ext cx="1664255" cy="3006056"/>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95DF12CE-CE39-054E-98E5-10DA71A1D2EB}"/>
              </a:ext>
            </a:extLst>
          </p:cNvPr>
          <p:cNvSpPr txBox="1"/>
          <p:nvPr/>
        </p:nvSpPr>
        <p:spPr>
          <a:xfrm>
            <a:off x="9003487" y="1889516"/>
            <a:ext cx="1148328" cy="477118"/>
          </a:xfrm>
          <a:prstGeom prst="rect">
            <a:avLst/>
          </a:prstGeom>
          <a:noFill/>
        </p:spPr>
        <p:txBody>
          <a:bodyPr wrap="none" lIns="152400" tIns="121920" rIns="152400" bIns="121920" rtlCol="0">
            <a:spAutoFit/>
          </a:bodyPr>
          <a:lstStyle/>
          <a:p>
            <a:pPr algn="ctr">
              <a:lnSpc>
                <a:spcPct val="90000"/>
              </a:lnSpc>
              <a:spcAft>
                <a:spcPts val="1500"/>
              </a:spcAft>
            </a:pPr>
            <a:r>
              <a:rPr lang="en-US" sz="1667" b="1" dirty="0">
                <a:solidFill>
                  <a:srgbClr val="FF0000"/>
                </a:solidFill>
              </a:rPr>
              <a:t>Proposed</a:t>
            </a:r>
          </a:p>
        </p:txBody>
      </p:sp>
      <p:sp>
        <p:nvSpPr>
          <p:cNvPr id="24" name="Freeform 23">
            <a:extLst>
              <a:ext uri="{FF2B5EF4-FFF2-40B4-BE49-F238E27FC236}">
                <a16:creationId xmlns:a16="http://schemas.microsoft.com/office/drawing/2014/main" id="{6A0591BF-BE5C-7C4A-B115-218EC05E5394}"/>
              </a:ext>
            </a:extLst>
          </p:cNvPr>
          <p:cNvSpPr/>
          <p:nvPr/>
        </p:nvSpPr>
        <p:spPr bwMode="auto">
          <a:xfrm>
            <a:off x="3467450" y="1816485"/>
            <a:ext cx="5578679" cy="729800"/>
          </a:xfrm>
          <a:custGeom>
            <a:avLst/>
            <a:gdLst>
              <a:gd name="connsiteX0" fmla="*/ 0 w 6694415"/>
              <a:gd name="connsiteY0" fmla="*/ 713068 h 721457"/>
              <a:gd name="connsiteX1" fmla="*/ 3775046 w 6694415"/>
              <a:gd name="connsiteY1" fmla="*/ 4 h 721457"/>
              <a:gd name="connsiteX2" fmla="*/ 6694415 w 6694415"/>
              <a:gd name="connsiteY2" fmla="*/ 721457 h 721457"/>
            </a:gdLst>
            <a:ahLst/>
            <a:cxnLst>
              <a:cxn ang="0">
                <a:pos x="connsiteX0" y="connsiteY0"/>
              </a:cxn>
              <a:cxn ang="0">
                <a:pos x="connsiteX1" y="connsiteY1"/>
              </a:cxn>
              <a:cxn ang="0">
                <a:pos x="connsiteX2" y="connsiteY2"/>
              </a:cxn>
            </a:cxnLst>
            <a:rect l="l" t="t" r="r" b="b"/>
            <a:pathLst>
              <a:path w="6694415" h="721457">
                <a:moveTo>
                  <a:pt x="0" y="713068"/>
                </a:moveTo>
                <a:cubicBezTo>
                  <a:pt x="1329655" y="355837"/>
                  <a:pt x="2659310" y="-1394"/>
                  <a:pt x="3775046" y="4"/>
                </a:cubicBezTo>
                <a:cubicBezTo>
                  <a:pt x="4890782" y="1402"/>
                  <a:pt x="5792598" y="361429"/>
                  <a:pt x="6694415" y="721457"/>
                </a:cubicBezTo>
              </a:path>
            </a:pathLst>
          </a:custGeom>
          <a:noFill/>
          <a:ln w="38100">
            <a:solidFill>
              <a:srgbClr val="FF0000"/>
            </a:solidFill>
            <a:headEnd type="none" w="med" len="med"/>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p>
        </p:txBody>
      </p:sp>
      <p:sp>
        <p:nvSpPr>
          <p:cNvPr id="25" name="Freeform 24">
            <a:extLst>
              <a:ext uri="{FF2B5EF4-FFF2-40B4-BE49-F238E27FC236}">
                <a16:creationId xmlns:a16="http://schemas.microsoft.com/office/drawing/2014/main" id="{A348FC11-C9AD-9940-AC88-A715AB8F4D25}"/>
              </a:ext>
            </a:extLst>
          </p:cNvPr>
          <p:cNvSpPr/>
          <p:nvPr/>
        </p:nvSpPr>
        <p:spPr bwMode="auto">
          <a:xfrm>
            <a:off x="3467449" y="2196049"/>
            <a:ext cx="3021097" cy="418073"/>
          </a:xfrm>
          <a:custGeom>
            <a:avLst/>
            <a:gdLst>
              <a:gd name="connsiteX0" fmla="*/ 0 w 6694415"/>
              <a:gd name="connsiteY0" fmla="*/ 713068 h 721457"/>
              <a:gd name="connsiteX1" fmla="*/ 3775046 w 6694415"/>
              <a:gd name="connsiteY1" fmla="*/ 4 h 721457"/>
              <a:gd name="connsiteX2" fmla="*/ 6694415 w 6694415"/>
              <a:gd name="connsiteY2" fmla="*/ 721457 h 721457"/>
            </a:gdLst>
            <a:ahLst/>
            <a:cxnLst>
              <a:cxn ang="0">
                <a:pos x="connsiteX0" y="connsiteY0"/>
              </a:cxn>
              <a:cxn ang="0">
                <a:pos x="connsiteX1" y="connsiteY1"/>
              </a:cxn>
              <a:cxn ang="0">
                <a:pos x="connsiteX2" y="connsiteY2"/>
              </a:cxn>
            </a:cxnLst>
            <a:rect l="l" t="t" r="r" b="b"/>
            <a:pathLst>
              <a:path w="6694415" h="721457">
                <a:moveTo>
                  <a:pt x="0" y="713068"/>
                </a:moveTo>
                <a:cubicBezTo>
                  <a:pt x="1329655" y="355837"/>
                  <a:pt x="2659310" y="-1394"/>
                  <a:pt x="3775046" y="4"/>
                </a:cubicBezTo>
                <a:cubicBezTo>
                  <a:pt x="4890782" y="1402"/>
                  <a:pt x="5792598" y="361429"/>
                  <a:pt x="6694415" y="721457"/>
                </a:cubicBezTo>
              </a:path>
            </a:pathLst>
          </a:custGeom>
          <a:noFill/>
          <a:ln w="38100">
            <a:solidFill>
              <a:srgbClr val="FF0000"/>
            </a:solidFill>
            <a:headEnd type="none" w="med" len="med"/>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p>
        </p:txBody>
      </p:sp>
      <p:sp>
        <p:nvSpPr>
          <p:cNvPr id="26" name="Freeform 25">
            <a:extLst>
              <a:ext uri="{FF2B5EF4-FFF2-40B4-BE49-F238E27FC236}">
                <a16:creationId xmlns:a16="http://schemas.microsoft.com/office/drawing/2014/main" id="{26F9507A-E331-1840-9520-AEA444475A9D}"/>
              </a:ext>
            </a:extLst>
          </p:cNvPr>
          <p:cNvSpPr/>
          <p:nvPr/>
        </p:nvSpPr>
        <p:spPr bwMode="auto">
          <a:xfrm rot="21028929" flipV="1">
            <a:off x="3461320" y="5081518"/>
            <a:ext cx="4368066" cy="480248"/>
          </a:xfrm>
          <a:custGeom>
            <a:avLst/>
            <a:gdLst>
              <a:gd name="connsiteX0" fmla="*/ 0 w 6694415"/>
              <a:gd name="connsiteY0" fmla="*/ 713068 h 721457"/>
              <a:gd name="connsiteX1" fmla="*/ 3775046 w 6694415"/>
              <a:gd name="connsiteY1" fmla="*/ 4 h 721457"/>
              <a:gd name="connsiteX2" fmla="*/ 6694415 w 6694415"/>
              <a:gd name="connsiteY2" fmla="*/ 721457 h 721457"/>
            </a:gdLst>
            <a:ahLst/>
            <a:cxnLst>
              <a:cxn ang="0">
                <a:pos x="connsiteX0" y="connsiteY0"/>
              </a:cxn>
              <a:cxn ang="0">
                <a:pos x="connsiteX1" y="connsiteY1"/>
              </a:cxn>
              <a:cxn ang="0">
                <a:pos x="connsiteX2" y="connsiteY2"/>
              </a:cxn>
            </a:cxnLst>
            <a:rect l="l" t="t" r="r" b="b"/>
            <a:pathLst>
              <a:path w="6694415" h="721457">
                <a:moveTo>
                  <a:pt x="0" y="713068"/>
                </a:moveTo>
                <a:cubicBezTo>
                  <a:pt x="1329655" y="355837"/>
                  <a:pt x="2659310" y="-1394"/>
                  <a:pt x="3775046" y="4"/>
                </a:cubicBezTo>
                <a:cubicBezTo>
                  <a:pt x="4890782" y="1402"/>
                  <a:pt x="5792598" y="361429"/>
                  <a:pt x="6694415" y="721457"/>
                </a:cubicBezTo>
              </a:path>
            </a:pathLst>
          </a:custGeom>
          <a:noFill/>
          <a:ln w="38100">
            <a:solidFill>
              <a:srgbClr val="FF0000"/>
            </a:solidFill>
            <a:headEnd type="none" w="med" len="med"/>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399030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387275" y="302386"/>
            <a:ext cx="10515600" cy="1325563"/>
          </a:xfrm>
        </p:spPr>
        <p:txBody>
          <a:bodyPr/>
          <a:lstStyle/>
          <a:p>
            <a:r>
              <a:rPr lang="en-US" dirty="0">
                <a:solidFill>
                  <a:schemeClr val="bg1"/>
                </a:solidFill>
              </a:rPr>
              <a:t>4.3 Experimental Results</a:t>
            </a:r>
          </a:p>
        </p:txBody>
      </p:sp>
      <p:pic>
        <p:nvPicPr>
          <p:cNvPr id="5" name="Picture 4">
            <a:extLst>
              <a:ext uri="{FF2B5EF4-FFF2-40B4-BE49-F238E27FC236}">
                <a16:creationId xmlns:a16="http://schemas.microsoft.com/office/drawing/2014/main" id="{5EA66742-1D44-9B49-A139-94B2A9F78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0" y="2114679"/>
            <a:ext cx="6985000" cy="3193909"/>
          </a:xfrm>
          <a:prstGeom prst="rect">
            <a:avLst/>
          </a:prstGeom>
        </p:spPr>
      </p:pic>
      <p:sp>
        <p:nvSpPr>
          <p:cNvPr id="8" name="Oval 7">
            <a:extLst>
              <a:ext uri="{FF2B5EF4-FFF2-40B4-BE49-F238E27FC236}">
                <a16:creationId xmlns:a16="http://schemas.microsoft.com/office/drawing/2014/main" id="{8F9633A9-AAF6-B344-BB24-E0B75BF6E4CF}"/>
              </a:ext>
            </a:extLst>
          </p:cNvPr>
          <p:cNvSpPr/>
          <p:nvPr/>
        </p:nvSpPr>
        <p:spPr>
          <a:xfrm>
            <a:off x="7265232" y="2553333"/>
            <a:ext cx="1024329" cy="410811"/>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72F8AB1-FEDF-5D4E-868D-505DA1630284}"/>
              </a:ext>
            </a:extLst>
          </p:cNvPr>
          <p:cNvSpPr/>
          <p:nvPr/>
        </p:nvSpPr>
        <p:spPr>
          <a:xfrm flipV="1">
            <a:off x="7265231" y="3612630"/>
            <a:ext cx="1024329" cy="35976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483F690-976B-7246-B9B4-F0898E113C18}"/>
              </a:ext>
            </a:extLst>
          </p:cNvPr>
          <p:cNvCxnSpPr>
            <a:cxnSpLocks/>
            <a:stCxn id="8" idx="4"/>
            <a:endCxn id="9" idx="4"/>
          </p:cNvCxnSpPr>
          <p:nvPr/>
        </p:nvCxnSpPr>
        <p:spPr>
          <a:xfrm flipH="1">
            <a:off x="7777396" y="2964144"/>
            <a:ext cx="1" cy="648486"/>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06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0646" y="-136096"/>
            <a:ext cx="10515600" cy="1325563"/>
          </a:xfrm>
        </p:spPr>
        <p:txBody>
          <a:bodyPr>
            <a:normAutofit/>
          </a:bodyPr>
          <a:lstStyle/>
          <a:p>
            <a:r>
              <a:rPr lang="en-US" sz="3600" b="1" dirty="0">
                <a:solidFill>
                  <a:schemeClr val="bg1"/>
                </a:solidFill>
              </a:rPr>
              <a:t>Image Classification</a:t>
            </a:r>
          </a:p>
        </p:txBody>
      </p:sp>
      <p:pic>
        <p:nvPicPr>
          <p:cNvPr id="7" name="Picture 6">
            <a:extLst>
              <a:ext uri="{FF2B5EF4-FFF2-40B4-BE49-F238E27FC236}">
                <a16:creationId xmlns:a16="http://schemas.microsoft.com/office/drawing/2014/main" id="{A1061212-381E-2242-82EE-067537DB5009}"/>
              </a:ext>
            </a:extLst>
          </p:cNvPr>
          <p:cNvPicPr>
            <a:picLocks noChangeAspect="1"/>
          </p:cNvPicPr>
          <p:nvPr/>
        </p:nvPicPr>
        <p:blipFill>
          <a:blip r:embed="rId2"/>
          <a:stretch>
            <a:fillRect/>
          </a:stretch>
        </p:blipFill>
        <p:spPr>
          <a:xfrm>
            <a:off x="6838358" y="877844"/>
            <a:ext cx="3383566" cy="3223234"/>
          </a:xfrm>
          <a:prstGeom prst="rect">
            <a:avLst/>
          </a:prstGeom>
        </p:spPr>
      </p:pic>
      <p:graphicFrame>
        <p:nvGraphicFramePr>
          <p:cNvPr id="8" name="Table 7">
            <a:extLst>
              <a:ext uri="{FF2B5EF4-FFF2-40B4-BE49-F238E27FC236}">
                <a16:creationId xmlns:a16="http://schemas.microsoft.com/office/drawing/2014/main" id="{ED716671-D8DE-014E-9F77-F2ABA822B9E9}"/>
              </a:ext>
            </a:extLst>
          </p:cNvPr>
          <p:cNvGraphicFramePr>
            <a:graphicFrameLocks noGrp="1"/>
          </p:cNvGraphicFramePr>
          <p:nvPr>
            <p:extLst>
              <p:ext uri="{D42A27DB-BD31-4B8C-83A1-F6EECF244321}">
                <p14:modId xmlns:p14="http://schemas.microsoft.com/office/powerpoint/2010/main" val="592933105"/>
              </p:ext>
            </p:extLst>
          </p:nvPr>
        </p:nvGraphicFramePr>
        <p:xfrm>
          <a:off x="6665858" y="4399258"/>
          <a:ext cx="3728565" cy="1269275"/>
        </p:xfrm>
        <a:graphic>
          <a:graphicData uri="http://schemas.openxmlformats.org/drawingml/2006/table">
            <a:tbl>
              <a:tblPr firstRow="1" bandRow="1">
                <a:tableStyleId>{D7AC3CCA-C797-4891-BE02-D94E43425B78}</a:tableStyleId>
              </a:tblPr>
              <a:tblGrid>
                <a:gridCol w="1242855">
                  <a:extLst>
                    <a:ext uri="{9D8B030D-6E8A-4147-A177-3AD203B41FA5}">
                      <a16:colId xmlns:a16="http://schemas.microsoft.com/office/drawing/2014/main" val="2508436291"/>
                    </a:ext>
                  </a:extLst>
                </a:gridCol>
                <a:gridCol w="1242855">
                  <a:extLst>
                    <a:ext uri="{9D8B030D-6E8A-4147-A177-3AD203B41FA5}">
                      <a16:colId xmlns:a16="http://schemas.microsoft.com/office/drawing/2014/main" val="2713724682"/>
                    </a:ext>
                  </a:extLst>
                </a:gridCol>
                <a:gridCol w="1242855">
                  <a:extLst>
                    <a:ext uri="{9D8B030D-6E8A-4147-A177-3AD203B41FA5}">
                      <a16:colId xmlns:a16="http://schemas.microsoft.com/office/drawing/2014/main" val="3773687148"/>
                    </a:ext>
                  </a:extLst>
                </a:gridCol>
              </a:tblGrid>
              <a:tr h="253855">
                <a:tc>
                  <a:txBody>
                    <a:bodyPr/>
                    <a:lstStyle/>
                    <a:p>
                      <a:r>
                        <a:rPr lang="en-US" sz="1300" dirty="0"/>
                        <a:t>Model</a:t>
                      </a:r>
                    </a:p>
                  </a:txBody>
                  <a:tcPr marL="50654" marR="50654" marT="25328" marB="25328"/>
                </a:tc>
                <a:tc>
                  <a:txBody>
                    <a:bodyPr/>
                    <a:lstStyle/>
                    <a:p>
                      <a:r>
                        <a:rPr lang="en-US" sz="1300" dirty="0"/>
                        <a:t>Ours</a:t>
                      </a:r>
                    </a:p>
                  </a:txBody>
                  <a:tcPr marL="50654" marR="50654" marT="25328" marB="25328"/>
                </a:tc>
                <a:tc>
                  <a:txBody>
                    <a:bodyPr/>
                    <a:lstStyle/>
                    <a:p>
                      <a:r>
                        <a:rPr lang="en-US" sz="1300" dirty="0"/>
                        <a:t>Reference</a:t>
                      </a:r>
                    </a:p>
                  </a:txBody>
                  <a:tcPr marL="50654" marR="50654" marT="25328" marB="25328"/>
                </a:tc>
                <a:extLst>
                  <a:ext uri="{0D108BD9-81ED-4DB2-BD59-A6C34878D82A}">
                    <a16:rowId xmlns:a16="http://schemas.microsoft.com/office/drawing/2014/main" val="470511618"/>
                  </a:ext>
                </a:extLst>
              </a:tr>
              <a:tr h="253855">
                <a:tc>
                  <a:txBody>
                    <a:bodyPr/>
                    <a:lstStyle/>
                    <a:p>
                      <a:r>
                        <a:rPr lang="en-US" sz="1300" dirty="0"/>
                        <a:t>ResNet-50</a:t>
                      </a:r>
                    </a:p>
                  </a:txBody>
                  <a:tcPr marL="50654" marR="50654" marT="25328" marB="25328"/>
                </a:tc>
                <a:tc>
                  <a:txBody>
                    <a:bodyPr/>
                    <a:lstStyle/>
                    <a:p>
                      <a:r>
                        <a:rPr lang="en-US" sz="1300" dirty="0"/>
                        <a:t>79.2%</a:t>
                      </a:r>
                    </a:p>
                  </a:txBody>
                  <a:tcPr marL="50654" marR="50654" marT="25328" marB="25328"/>
                </a:tc>
                <a:tc>
                  <a:txBody>
                    <a:bodyPr/>
                    <a:lstStyle/>
                    <a:p>
                      <a:r>
                        <a:rPr lang="en-US" sz="1300" dirty="0"/>
                        <a:t>76.2%</a:t>
                      </a:r>
                    </a:p>
                  </a:txBody>
                  <a:tcPr marL="50654" marR="50654" marT="25328" marB="25328"/>
                </a:tc>
                <a:extLst>
                  <a:ext uri="{0D108BD9-81ED-4DB2-BD59-A6C34878D82A}">
                    <a16:rowId xmlns:a16="http://schemas.microsoft.com/office/drawing/2014/main" val="938486578"/>
                  </a:ext>
                </a:extLst>
              </a:tr>
              <a:tr h="253855">
                <a:tc>
                  <a:txBody>
                    <a:bodyPr/>
                    <a:lstStyle/>
                    <a:p>
                      <a:pPr marL="0" marR="0" lvl="0" indent="0" algn="l" defTabSz="914362" rtl="0" eaLnBrk="1" fontAlgn="auto" latinLnBrk="0" hangingPunct="1">
                        <a:lnSpc>
                          <a:spcPct val="100000"/>
                        </a:lnSpc>
                        <a:spcBef>
                          <a:spcPts val="0"/>
                        </a:spcBef>
                        <a:spcAft>
                          <a:spcPts val="0"/>
                        </a:spcAft>
                        <a:buClrTx/>
                        <a:buSzTx/>
                        <a:buFontTx/>
                        <a:buNone/>
                        <a:tabLst/>
                        <a:defRPr/>
                      </a:pPr>
                      <a:r>
                        <a:rPr lang="en-US" sz="1300" dirty="0"/>
                        <a:t>ResNet-101</a:t>
                      </a:r>
                    </a:p>
                  </a:txBody>
                  <a:tcPr marL="50654" marR="50654" marT="25328" marB="25328"/>
                </a:tc>
                <a:tc>
                  <a:txBody>
                    <a:bodyPr/>
                    <a:lstStyle/>
                    <a:p>
                      <a:r>
                        <a:rPr lang="en-US" sz="1300" dirty="0"/>
                        <a:t>80.5%</a:t>
                      </a:r>
                    </a:p>
                  </a:txBody>
                  <a:tcPr marL="50654" marR="50654" marT="25328" marB="25328"/>
                </a:tc>
                <a:tc>
                  <a:txBody>
                    <a:bodyPr/>
                    <a:lstStyle/>
                    <a:p>
                      <a:r>
                        <a:rPr lang="en-US" sz="1300" dirty="0"/>
                        <a:t>77.4%</a:t>
                      </a:r>
                    </a:p>
                  </a:txBody>
                  <a:tcPr marL="50654" marR="50654" marT="25328" marB="25328"/>
                </a:tc>
                <a:extLst>
                  <a:ext uri="{0D108BD9-81ED-4DB2-BD59-A6C34878D82A}">
                    <a16:rowId xmlns:a16="http://schemas.microsoft.com/office/drawing/2014/main" val="2198018972"/>
                  </a:ext>
                </a:extLst>
              </a:tr>
              <a:tr h="253855">
                <a:tc>
                  <a:txBody>
                    <a:bodyPr/>
                    <a:lstStyle/>
                    <a:p>
                      <a:r>
                        <a:rPr lang="en-US" sz="1300" dirty="0" err="1"/>
                        <a:t>MobileNet</a:t>
                      </a:r>
                      <a:endParaRPr lang="en-US" sz="1300" dirty="0"/>
                    </a:p>
                  </a:txBody>
                  <a:tcPr marL="50654" marR="50654" marT="25328" marB="25328"/>
                </a:tc>
                <a:tc>
                  <a:txBody>
                    <a:bodyPr/>
                    <a:lstStyle/>
                    <a:p>
                      <a:r>
                        <a:rPr lang="en-US" sz="1300" dirty="0"/>
                        <a:t>73.3%</a:t>
                      </a:r>
                    </a:p>
                  </a:txBody>
                  <a:tcPr marL="50654" marR="50654" marT="25328" marB="25328"/>
                </a:tc>
                <a:tc>
                  <a:txBody>
                    <a:bodyPr/>
                    <a:lstStyle/>
                    <a:p>
                      <a:r>
                        <a:rPr lang="en-US" sz="1300" dirty="0"/>
                        <a:t>70.9%</a:t>
                      </a:r>
                    </a:p>
                  </a:txBody>
                  <a:tcPr marL="50654" marR="50654" marT="25328" marB="25328"/>
                </a:tc>
                <a:extLst>
                  <a:ext uri="{0D108BD9-81ED-4DB2-BD59-A6C34878D82A}">
                    <a16:rowId xmlns:a16="http://schemas.microsoft.com/office/drawing/2014/main" val="3503541216"/>
                  </a:ext>
                </a:extLst>
              </a:tr>
              <a:tr h="253855">
                <a:tc>
                  <a:txBody>
                    <a:bodyPr/>
                    <a:lstStyle/>
                    <a:p>
                      <a:r>
                        <a:rPr lang="en-US" sz="1300" dirty="0"/>
                        <a:t>MobileNetv3</a:t>
                      </a:r>
                    </a:p>
                  </a:txBody>
                  <a:tcPr marL="50654" marR="50654" marT="25328" marB="25328"/>
                </a:tc>
                <a:tc>
                  <a:txBody>
                    <a:bodyPr/>
                    <a:lstStyle/>
                    <a:p>
                      <a:r>
                        <a:rPr lang="en-US" sz="1300" dirty="0"/>
                        <a:t>75.3%</a:t>
                      </a:r>
                    </a:p>
                  </a:txBody>
                  <a:tcPr marL="50654" marR="50654" marT="25328" marB="25328"/>
                </a:tc>
                <a:tc>
                  <a:txBody>
                    <a:bodyPr/>
                    <a:lstStyle/>
                    <a:p>
                      <a:r>
                        <a:rPr lang="en-US" sz="1300" dirty="0"/>
                        <a:t>75.2%</a:t>
                      </a:r>
                    </a:p>
                  </a:txBody>
                  <a:tcPr marL="50654" marR="50654" marT="25328" marB="25328"/>
                </a:tc>
                <a:extLst>
                  <a:ext uri="{0D108BD9-81ED-4DB2-BD59-A6C34878D82A}">
                    <a16:rowId xmlns:a16="http://schemas.microsoft.com/office/drawing/2014/main" val="948021373"/>
                  </a:ext>
                </a:extLst>
              </a:tr>
            </a:tbl>
          </a:graphicData>
        </a:graphic>
      </p:graphicFrame>
      <p:sp>
        <p:nvSpPr>
          <p:cNvPr id="10" name="Rectangle 9">
            <a:extLst>
              <a:ext uri="{FF2B5EF4-FFF2-40B4-BE49-F238E27FC236}">
                <a16:creationId xmlns:a16="http://schemas.microsoft.com/office/drawing/2014/main" id="{DFD77CFB-9B30-B84C-A7DE-75599F31AF70}"/>
              </a:ext>
            </a:extLst>
          </p:cNvPr>
          <p:cNvSpPr/>
          <p:nvPr/>
        </p:nvSpPr>
        <p:spPr>
          <a:xfrm>
            <a:off x="1146321" y="5940862"/>
            <a:ext cx="4312125" cy="400110"/>
          </a:xfrm>
          <a:prstGeom prst="rect">
            <a:avLst/>
          </a:prstGeom>
          <a:noFill/>
        </p:spPr>
        <p:txBody>
          <a:bodyPr wrap="square">
            <a:spAutoFit/>
          </a:bodyPr>
          <a:lstStyle/>
          <a:p>
            <a:pPr algn="ctr"/>
            <a:r>
              <a:rPr lang="en-US" sz="2000" dirty="0">
                <a:solidFill>
                  <a:schemeClr val="bg1"/>
                </a:solidFill>
                <a:hlinkClick r:id="rId3">
                  <a:extLst>
                    <a:ext uri="{A12FA001-AC4F-418D-AE19-62706E023703}">
                      <ahyp:hlinkClr xmlns:ahyp="http://schemas.microsoft.com/office/drawing/2018/hyperlinkcolor" val="tx"/>
                    </a:ext>
                  </a:extLst>
                </a:hlinkClick>
              </a:rPr>
              <a:t>https://gluon-cv.mxnet.io/</a:t>
            </a:r>
            <a:endParaRPr lang="en-US" sz="2000" dirty="0">
              <a:solidFill>
                <a:schemeClr val="bg1"/>
              </a:solidFill>
            </a:endParaRPr>
          </a:p>
        </p:txBody>
      </p:sp>
      <p:sp>
        <p:nvSpPr>
          <p:cNvPr id="11" name="Rectangle 10">
            <a:extLst>
              <a:ext uri="{FF2B5EF4-FFF2-40B4-BE49-F238E27FC236}">
                <a16:creationId xmlns:a16="http://schemas.microsoft.com/office/drawing/2014/main" id="{B119262A-DF61-FD48-8466-3CB375E9E704}"/>
              </a:ext>
            </a:extLst>
          </p:cNvPr>
          <p:cNvSpPr/>
          <p:nvPr/>
        </p:nvSpPr>
        <p:spPr>
          <a:xfrm>
            <a:off x="5458446" y="5865259"/>
            <a:ext cx="6784175" cy="400110"/>
          </a:xfrm>
          <a:prstGeom prst="rect">
            <a:avLst/>
          </a:prstGeom>
          <a:noFill/>
        </p:spPr>
        <p:txBody>
          <a:bodyPr wrap="square">
            <a:spAutoFit/>
          </a:bodyPr>
          <a:lstStyle/>
          <a:p>
            <a:pPr algn="ctr"/>
            <a:r>
              <a:rPr lang="en-US" sz="2000" dirty="0">
                <a:solidFill>
                  <a:schemeClr val="bg1"/>
                </a:solidFill>
                <a:hlinkClick r:id="rId3">
                  <a:extLst>
                    <a:ext uri="{A12FA001-AC4F-418D-AE19-62706E023703}">
                      <ahyp:hlinkClr xmlns:ahyp="http://schemas.microsoft.com/office/drawing/2018/hyperlinkcolor" val="tx"/>
                    </a:ext>
                  </a:extLst>
                </a:hlinkClick>
              </a:rPr>
              <a:t>https://gluon-cv.mxnet.io/model_zoo/classification.html</a:t>
            </a:r>
            <a:endParaRPr lang="en-US" sz="2000" dirty="0">
              <a:solidFill>
                <a:schemeClr val="bg1"/>
              </a:solidFill>
            </a:endParaRPr>
          </a:p>
        </p:txBody>
      </p:sp>
      <p:grpSp>
        <p:nvGrpSpPr>
          <p:cNvPr id="3" name="Group 2">
            <a:extLst>
              <a:ext uri="{FF2B5EF4-FFF2-40B4-BE49-F238E27FC236}">
                <a16:creationId xmlns:a16="http://schemas.microsoft.com/office/drawing/2014/main" id="{DB3342B9-709F-C44A-A74C-4578A76FC2AF}"/>
              </a:ext>
            </a:extLst>
          </p:cNvPr>
          <p:cNvGrpSpPr/>
          <p:nvPr/>
        </p:nvGrpSpPr>
        <p:grpSpPr>
          <a:xfrm>
            <a:off x="1676400" y="905955"/>
            <a:ext cx="3251968" cy="4874206"/>
            <a:chOff x="1824096" y="1189176"/>
            <a:chExt cx="3251968" cy="4874206"/>
          </a:xfrm>
        </p:grpSpPr>
        <p:pic>
          <p:nvPicPr>
            <p:cNvPr id="9" name="Picture 8">
              <a:extLst>
                <a:ext uri="{FF2B5EF4-FFF2-40B4-BE49-F238E27FC236}">
                  <a16:creationId xmlns:a16="http://schemas.microsoft.com/office/drawing/2014/main" id="{B6F8B760-11B1-E449-BBD2-26E28EB6A6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4096" y="1189176"/>
              <a:ext cx="3251968" cy="4874206"/>
            </a:xfrm>
            <a:prstGeom prst="rect">
              <a:avLst/>
            </a:prstGeom>
            <a:effectLst>
              <a:reflection blurRad="6350" stA="52000" endA="300" endPos="35000" dir="5400000" sy="-100000" algn="bl" rotWithShape="0"/>
            </a:effectLst>
          </p:spPr>
        </p:pic>
        <p:pic>
          <p:nvPicPr>
            <p:cNvPr id="12" name="Picture 11">
              <a:extLst>
                <a:ext uri="{FF2B5EF4-FFF2-40B4-BE49-F238E27FC236}">
                  <a16:creationId xmlns:a16="http://schemas.microsoft.com/office/drawing/2014/main" id="{13F72AF9-9342-8049-A22A-85D1802EA6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9590" y="3015343"/>
              <a:ext cx="1860981" cy="1046802"/>
            </a:xfrm>
            <a:prstGeom prst="rect">
              <a:avLst/>
            </a:prstGeom>
          </p:spPr>
        </p:pic>
      </p:grpSp>
    </p:spTree>
    <p:extLst>
      <p:ext uri="{BB962C8B-B14F-4D97-AF65-F5344CB8AC3E}">
        <p14:creationId xmlns:p14="http://schemas.microsoft.com/office/powerpoint/2010/main" val="70962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494852" y="1430039"/>
            <a:ext cx="10515600" cy="2852737"/>
          </a:xfrm>
        </p:spPr>
        <p:txBody>
          <a:bodyPr/>
          <a:lstStyle/>
          <a:p>
            <a:r>
              <a:rPr lang="en-US" dirty="0">
                <a:solidFill>
                  <a:schemeClr val="bg1"/>
                </a:solidFill>
              </a:rPr>
              <a:t>5. Training Refinements in </a:t>
            </a:r>
            <a:r>
              <a:rPr lang="en-US" dirty="0" err="1">
                <a:solidFill>
                  <a:schemeClr val="bg1"/>
                </a:solidFill>
              </a:rPr>
              <a:t>GluonCV</a:t>
            </a:r>
            <a:endParaRPr lang="en-US" dirty="0">
              <a:solidFill>
                <a:schemeClr val="bg1"/>
              </a:solidFill>
            </a:endParaRPr>
          </a:p>
        </p:txBody>
      </p:sp>
    </p:spTree>
    <p:extLst>
      <p:ext uri="{BB962C8B-B14F-4D97-AF65-F5344CB8AC3E}">
        <p14:creationId xmlns:p14="http://schemas.microsoft.com/office/powerpoint/2010/main" val="218321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473E-4AA8-7B43-964D-922ECFBD41A5}"/>
              </a:ext>
            </a:extLst>
          </p:cNvPr>
          <p:cNvSpPr>
            <a:spLocks noGrp="1"/>
          </p:cNvSpPr>
          <p:nvPr>
            <p:ph type="title" idx="4294967295"/>
          </p:nvPr>
        </p:nvSpPr>
        <p:spPr>
          <a:xfrm>
            <a:off x="172122" y="272010"/>
            <a:ext cx="11652250" cy="900113"/>
          </a:xfrm>
        </p:spPr>
        <p:txBody>
          <a:bodyPr/>
          <a:lstStyle/>
          <a:p>
            <a:r>
              <a:rPr lang="en-US" altLang="zh-CN" dirty="0">
                <a:solidFill>
                  <a:schemeClr val="bg1"/>
                </a:solidFill>
              </a:rPr>
              <a:t>5.1 Cosine Learning Rate Decay</a:t>
            </a:r>
          </a:p>
        </p:txBody>
      </p:sp>
      <p:pic>
        <p:nvPicPr>
          <p:cNvPr id="5" name="Picture 4">
            <a:extLst>
              <a:ext uri="{FF2B5EF4-FFF2-40B4-BE49-F238E27FC236}">
                <a16:creationId xmlns:a16="http://schemas.microsoft.com/office/drawing/2014/main" id="{95EAB49B-15CF-8F41-ACF0-80AC4A73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889" y="1936376"/>
            <a:ext cx="5775791" cy="3580991"/>
          </a:xfrm>
          <a:prstGeom prst="rect">
            <a:avLst/>
          </a:prstGeom>
        </p:spPr>
      </p:pic>
      <p:sp>
        <p:nvSpPr>
          <p:cNvPr id="6" name="Rectangle 5">
            <a:extLst>
              <a:ext uri="{FF2B5EF4-FFF2-40B4-BE49-F238E27FC236}">
                <a16:creationId xmlns:a16="http://schemas.microsoft.com/office/drawing/2014/main" id="{E6F3B54D-B465-2045-B276-01244B0E54B7}"/>
              </a:ext>
            </a:extLst>
          </p:cNvPr>
          <p:cNvSpPr/>
          <p:nvPr/>
        </p:nvSpPr>
        <p:spPr>
          <a:xfrm>
            <a:off x="4439650" y="5996710"/>
            <a:ext cx="3312702" cy="369332"/>
          </a:xfrm>
          <a:prstGeom prst="rect">
            <a:avLst/>
          </a:prstGeom>
        </p:spPr>
        <p:txBody>
          <a:bodyPr wrap="none">
            <a:spAutoFit/>
          </a:bodyPr>
          <a:lstStyle/>
          <a:p>
            <a:pPr algn="ctr"/>
            <a:r>
              <a:rPr lang="en-US" dirty="0">
                <a:solidFill>
                  <a:schemeClr val="bg1"/>
                </a:solidFill>
                <a:hlinkClick r:id="rId4">
                  <a:extLst>
                    <a:ext uri="{A12FA001-AC4F-418D-AE19-62706E023703}">
                      <ahyp:hlinkClr xmlns:ahyp="http://schemas.microsoft.com/office/drawing/2018/hyperlinkcolor" val="tx"/>
                    </a:ext>
                  </a:extLst>
                </a:hlinkClick>
              </a:rPr>
              <a:t>https://arxiv.org/abs/1608.03983</a:t>
            </a:r>
            <a:endParaRPr lang="en-US" dirty="0">
              <a:solidFill>
                <a:schemeClr val="bg1"/>
              </a:solidFill>
            </a:endParaRPr>
          </a:p>
        </p:txBody>
      </p:sp>
      <p:sp>
        <p:nvSpPr>
          <p:cNvPr id="7" name="Rectangle 6">
            <a:extLst>
              <a:ext uri="{FF2B5EF4-FFF2-40B4-BE49-F238E27FC236}">
                <a16:creationId xmlns:a16="http://schemas.microsoft.com/office/drawing/2014/main" id="{601352F2-035E-8049-93D1-A8CE3DC56C35}"/>
              </a:ext>
            </a:extLst>
          </p:cNvPr>
          <p:cNvSpPr/>
          <p:nvPr/>
        </p:nvSpPr>
        <p:spPr>
          <a:xfrm>
            <a:off x="3152863" y="5624277"/>
            <a:ext cx="5886276" cy="369332"/>
          </a:xfrm>
          <a:prstGeom prst="rect">
            <a:avLst/>
          </a:prstGeom>
        </p:spPr>
        <p:txBody>
          <a:bodyPr wrap="square">
            <a:spAutoFit/>
          </a:bodyPr>
          <a:lstStyle/>
          <a:p>
            <a:pPr algn="ctr"/>
            <a:r>
              <a:rPr lang="en-US" dirty="0">
                <a:solidFill>
                  <a:schemeClr val="bg1"/>
                </a:solidFill>
              </a:rPr>
              <a:t>SGDR: Stochastic Gradient Descent with Warm Restarts</a:t>
            </a:r>
          </a:p>
        </p:txBody>
      </p:sp>
      <p:pic>
        <p:nvPicPr>
          <p:cNvPr id="11" name="Picture 10">
            <a:extLst>
              <a:ext uri="{FF2B5EF4-FFF2-40B4-BE49-F238E27FC236}">
                <a16:creationId xmlns:a16="http://schemas.microsoft.com/office/drawing/2014/main" id="{D651BAC6-D7FB-C645-8DA4-7866E06E3B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940" y="1931429"/>
            <a:ext cx="4905438" cy="3585938"/>
          </a:xfrm>
          <a:prstGeom prst="rect">
            <a:avLst/>
          </a:prstGeom>
        </p:spPr>
      </p:pic>
      <p:sp>
        <p:nvSpPr>
          <p:cNvPr id="3" name="TextBox 2">
            <a:extLst>
              <a:ext uri="{FF2B5EF4-FFF2-40B4-BE49-F238E27FC236}">
                <a16:creationId xmlns:a16="http://schemas.microsoft.com/office/drawing/2014/main" id="{B31920E5-917F-BE4C-9469-5DBB118F581F}"/>
              </a:ext>
            </a:extLst>
          </p:cNvPr>
          <p:cNvSpPr txBox="1"/>
          <p:nvPr/>
        </p:nvSpPr>
        <p:spPr>
          <a:xfrm>
            <a:off x="3055202" y="2935051"/>
            <a:ext cx="1752083" cy="369332"/>
          </a:xfrm>
          <a:prstGeom prst="rect">
            <a:avLst/>
          </a:prstGeom>
          <a:noFill/>
        </p:spPr>
        <p:txBody>
          <a:bodyPr wrap="none" rtlCol="0">
            <a:spAutoFit/>
          </a:bodyPr>
          <a:lstStyle/>
          <a:p>
            <a:pPr algn="ctr"/>
            <a:r>
              <a:rPr lang="en-US" dirty="0"/>
              <a:t>cosine annealing</a:t>
            </a:r>
          </a:p>
        </p:txBody>
      </p:sp>
      <p:sp>
        <p:nvSpPr>
          <p:cNvPr id="8" name="Rectangle 7">
            <a:extLst>
              <a:ext uri="{FF2B5EF4-FFF2-40B4-BE49-F238E27FC236}">
                <a16:creationId xmlns:a16="http://schemas.microsoft.com/office/drawing/2014/main" id="{5E6812C9-EA9E-7949-B238-108A23FF0A92}"/>
              </a:ext>
            </a:extLst>
          </p:cNvPr>
          <p:cNvSpPr/>
          <p:nvPr/>
        </p:nvSpPr>
        <p:spPr>
          <a:xfrm>
            <a:off x="0" y="6520989"/>
            <a:ext cx="12192000" cy="261610"/>
          </a:xfrm>
          <a:prstGeom prst="rect">
            <a:avLst/>
          </a:prstGeom>
        </p:spPr>
        <p:txBody>
          <a:bodyPr wrap="square">
            <a:spAutoFit/>
          </a:bodyPr>
          <a:lstStyle/>
          <a:p>
            <a:pPr algn="ctr"/>
            <a:r>
              <a:rPr lang="en-US" sz="1100" dirty="0"/>
              <a:t>pic: </a:t>
            </a:r>
            <a:r>
              <a:rPr lang="en-US" sz="1100" dirty="0">
                <a:hlinkClick r:id="rId6"/>
              </a:rPr>
              <a:t>https://towardsdatascience.com/https-medium-com-reina-wang-tw-stochastic-gradient-descent-with-restarts-5f511975163</a:t>
            </a:r>
            <a:endParaRPr lang="en-US" sz="1100" dirty="0"/>
          </a:p>
        </p:txBody>
      </p:sp>
    </p:spTree>
    <p:extLst>
      <p:ext uri="{BB962C8B-B14F-4D97-AF65-F5344CB8AC3E}">
        <p14:creationId xmlns:p14="http://schemas.microsoft.com/office/powerpoint/2010/main" val="361567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473E-4AA8-7B43-964D-922ECFBD41A5}"/>
              </a:ext>
            </a:extLst>
          </p:cNvPr>
          <p:cNvSpPr>
            <a:spLocks noGrp="1"/>
          </p:cNvSpPr>
          <p:nvPr>
            <p:ph type="title" idx="4294967295"/>
          </p:nvPr>
        </p:nvSpPr>
        <p:spPr>
          <a:xfrm>
            <a:off x="118334" y="245895"/>
            <a:ext cx="11652250" cy="900113"/>
          </a:xfrm>
        </p:spPr>
        <p:txBody>
          <a:bodyPr/>
          <a:lstStyle/>
          <a:p>
            <a:r>
              <a:rPr lang="en-US" altLang="zh-CN" dirty="0">
                <a:solidFill>
                  <a:schemeClr val="bg1"/>
                </a:solidFill>
              </a:rPr>
              <a:t>5.1 Cosine Learning Rate Decay</a:t>
            </a:r>
          </a:p>
        </p:txBody>
      </p:sp>
      <p:pic>
        <p:nvPicPr>
          <p:cNvPr id="5" name="Picture 4">
            <a:extLst>
              <a:ext uri="{FF2B5EF4-FFF2-40B4-BE49-F238E27FC236}">
                <a16:creationId xmlns:a16="http://schemas.microsoft.com/office/drawing/2014/main" id="{95EAB49B-15CF-8F41-ACF0-80AC4A738D2E}"/>
              </a:ext>
            </a:extLst>
          </p:cNvPr>
          <p:cNvPicPr>
            <a:picLocks noChangeAspect="1"/>
          </p:cNvPicPr>
          <p:nvPr/>
        </p:nvPicPr>
        <p:blipFill>
          <a:blip r:embed="rId3"/>
          <a:stretch>
            <a:fillRect/>
          </a:stretch>
        </p:blipFill>
        <p:spPr>
          <a:xfrm>
            <a:off x="2301837" y="2916220"/>
            <a:ext cx="7588326" cy="3377003"/>
          </a:xfrm>
          <a:prstGeom prst="rect">
            <a:avLst/>
          </a:prstGeom>
        </p:spPr>
      </p:pic>
      <p:pic>
        <p:nvPicPr>
          <p:cNvPr id="11" name="Picture 10">
            <a:extLst>
              <a:ext uri="{FF2B5EF4-FFF2-40B4-BE49-F238E27FC236}">
                <a16:creationId xmlns:a16="http://schemas.microsoft.com/office/drawing/2014/main" id="{D651BAC6-D7FB-C645-8DA4-7866E06E3BFA}"/>
              </a:ext>
            </a:extLst>
          </p:cNvPr>
          <p:cNvPicPr>
            <a:picLocks noChangeAspect="1"/>
          </p:cNvPicPr>
          <p:nvPr/>
        </p:nvPicPr>
        <p:blipFill>
          <a:blip r:embed="rId4"/>
          <a:stretch>
            <a:fillRect/>
          </a:stretch>
        </p:blipFill>
        <p:spPr>
          <a:xfrm>
            <a:off x="4579405" y="2002263"/>
            <a:ext cx="3033190" cy="728308"/>
          </a:xfrm>
          <a:prstGeom prst="rect">
            <a:avLst/>
          </a:prstGeom>
        </p:spPr>
      </p:pic>
    </p:spTree>
    <p:extLst>
      <p:ext uri="{BB962C8B-B14F-4D97-AF65-F5344CB8AC3E}">
        <p14:creationId xmlns:p14="http://schemas.microsoft.com/office/powerpoint/2010/main" val="286327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473E-4AA8-7B43-964D-922ECFBD41A5}"/>
              </a:ext>
            </a:extLst>
          </p:cNvPr>
          <p:cNvSpPr>
            <a:spLocks noGrp="1"/>
          </p:cNvSpPr>
          <p:nvPr>
            <p:ph type="title" idx="4294967295"/>
          </p:nvPr>
        </p:nvSpPr>
        <p:spPr>
          <a:xfrm>
            <a:off x="161365" y="281577"/>
            <a:ext cx="11652250" cy="900113"/>
          </a:xfrm>
        </p:spPr>
        <p:txBody>
          <a:bodyPr>
            <a:normAutofit/>
          </a:bodyPr>
          <a:lstStyle/>
          <a:p>
            <a:r>
              <a:rPr lang="en-US" altLang="zh-CN" dirty="0">
                <a:solidFill>
                  <a:schemeClr val="bg1"/>
                </a:solidFill>
              </a:rPr>
              <a:t>5.2 Label</a:t>
            </a:r>
            <a:r>
              <a:rPr lang="zh-CN" altLang="en-US" dirty="0">
                <a:solidFill>
                  <a:schemeClr val="bg1"/>
                </a:solidFill>
              </a:rPr>
              <a:t> </a:t>
            </a:r>
            <a:r>
              <a:rPr lang="en-US" altLang="zh-CN" dirty="0">
                <a:solidFill>
                  <a:schemeClr val="bg1"/>
                </a:solidFill>
              </a:rPr>
              <a:t>Smoothing</a:t>
            </a:r>
            <a:endParaRPr lang="en-US" dirty="0">
              <a:solidFill>
                <a:schemeClr val="bg1"/>
              </a:solidFill>
            </a:endParaRPr>
          </a:p>
        </p:txBody>
      </p:sp>
      <p:sp>
        <p:nvSpPr>
          <p:cNvPr id="4" name="Content Placeholder 2">
            <a:extLst>
              <a:ext uri="{FF2B5EF4-FFF2-40B4-BE49-F238E27FC236}">
                <a16:creationId xmlns:a16="http://schemas.microsoft.com/office/drawing/2014/main" id="{B7698D47-9C2A-1E40-9A3B-814799CAEE73}"/>
              </a:ext>
            </a:extLst>
          </p:cNvPr>
          <p:cNvSpPr txBox="1">
            <a:spLocks/>
          </p:cNvSpPr>
          <p:nvPr/>
        </p:nvSpPr>
        <p:spPr>
          <a:xfrm>
            <a:off x="1725932" y="1749136"/>
            <a:ext cx="8942068" cy="1518557"/>
          </a:xfrm>
          <a:prstGeom prst="rect">
            <a:avLst/>
          </a:prstGeom>
        </p:spPr>
        <p:txBody>
          <a:bodyPr vert="horz" wrap="square" lIns="152400" tIns="121920" rIns="152400" bIns="121920" rtlCol="0">
            <a:spAutoFit/>
          </a:bodyPr>
          <a:lstStyle>
            <a:lvl1pPr marL="0" marR="0" indent="0" algn="l" defTabSz="822959" rtl="0" eaLnBrk="1" fontAlgn="auto" latinLnBrk="1"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302541" marR="0" indent="0" algn="l" defTabSz="822959" rtl="0" eaLnBrk="1" fontAlgn="auto" latinLnBrk="1" hangingPunct="1">
              <a:lnSpc>
                <a:spcPct val="90000"/>
              </a:lnSpc>
              <a:spcBef>
                <a:spcPts val="45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504235" marR="0" indent="0" algn="l" defTabSz="822959" rtl="0" eaLnBrk="1" fontAlgn="auto" latinLnBrk="1" hangingPunct="1">
              <a:lnSpc>
                <a:spcPct val="90000"/>
              </a:lnSpc>
              <a:spcBef>
                <a:spcPts val="45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705929" marR="0" indent="0" algn="l" defTabSz="822959" rtl="0" eaLnBrk="1" fontAlgn="auto" latinLnBrk="1" hangingPunct="1">
              <a:lnSpc>
                <a:spcPct val="90000"/>
              </a:lnSpc>
              <a:spcBef>
                <a:spcPts val="450"/>
              </a:spcBef>
              <a:spcAft>
                <a:spcPts val="0"/>
              </a:spcAft>
              <a:buClrTx/>
              <a:buSzPct val="90000"/>
              <a:buFont typeface="Arial" pitchFamily="34" charset="0"/>
              <a:buNone/>
              <a:tabLst/>
              <a:defRPr sz="18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907622" marR="0" indent="0" algn="l" defTabSz="822959" rtl="0" eaLnBrk="1" fontAlgn="auto" latinLnBrk="1" hangingPunct="1">
              <a:lnSpc>
                <a:spcPct val="90000"/>
              </a:lnSpc>
              <a:spcBef>
                <a:spcPts val="450"/>
              </a:spcBef>
              <a:spcAft>
                <a:spcPts val="0"/>
              </a:spcAft>
              <a:buClrTx/>
              <a:buSzPct val="90000"/>
              <a:buFont typeface="Arial" pitchFamily="34" charset="0"/>
              <a:buNone/>
              <a:tabLst/>
              <a:defRPr sz="18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2263135"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6pPr>
            <a:lvl7pPr marL="2674615"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7pPr>
            <a:lvl8pPr marL="3086094"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8pPr>
            <a:lvl9pPr marL="3497574"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9pPr>
          </a:lstStyle>
          <a:p>
            <a:pPr marL="380985" indent="-380985">
              <a:buFont typeface="Arial" panose="020B0604020202020204" pitchFamily="34" charset="0"/>
              <a:buChar char="•"/>
            </a:pPr>
            <a:r>
              <a:rPr lang="en-US" sz="2667" dirty="0">
                <a:solidFill>
                  <a:schemeClr val="bg1"/>
                </a:solidFill>
                <a:latin typeface="+mn-lt"/>
              </a:rPr>
              <a:t>One hot: (0, 1, 0, 0, 0)</a:t>
            </a:r>
          </a:p>
          <a:p>
            <a:pPr marL="380985" indent="-380985">
              <a:buFont typeface="Arial" panose="020B0604020202020204" pitchFamily="34" charset="0"/>
              <a:buChar char="•"/>
            </a:pPr>
            <a:r>
              <a:rPr lang="en-US" sz="2667" dirty="0">
                <a:solidFill>
                  <a:schemeClr val="bg1"/>
                </a:solidFill>
                <a:latin typeface="+mn-lt"/>
              </a:rPr>
              <a:t>Smoothed: (0.01, 0.96, 0.01, 0.01, 0.01)</a:t>
            </a:r>
          </a:p>
          <a:p>
            <a:pPr marL="380985" indent="-380985">
              <a:buFont typeface="Arial" panose="020B0604020202020204" pitchFamily="34" charset="0"/>
              <a:buChar char="•"/>
            </a:pPr>
            <a:r>
              <a:rPr lang="en-US" sz="2667" dirty="0">
                <a:solidFill>
                  <a:schemeClr val="bg1"/>
                </a:solidFill>
                <a:latin typeface="+mn-lt"/>
              </a:rPr>
              <a:t>Prevent overfitting!</a:t>
            </a:r>
          </a:p>
        </p:txBody>
      </p:sp>
      <p:sp>
        <p:nvSpPr>
          <p:cNvPr id="5" name="Rectangle 4">
            <a:extLst>
              <a:ext uri="{FF2B5EF4-FFF2-40B4-BE49-F238E27FC236}">
                <a16:creationId xmlns:a16="http://schemas.microsoft.com/office/drawing/2014/main" id="{B8EDE7D5-6186-134A-831C-DF8779B5AC5E}"/>
              </a:ext>
            </a:extLst>
          </p:cNvPr>
          <p:cNvSpPr/>
          <p:nvPr/>
        </p:nvSpPr>
        <p:spPr>
          <a:xfrm>
            <a:off x="4439650" y="5601980"/>
            <a:ext cx="3312702"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https://arxiv.org/abs/1512.00567</a:t>
            </a:r>
            <a:endParaRPr lang="en-US" dirty="0">
              <a:solidFill>
                <a:schemeClr val="bg1"/>
              </a:solidFill>
            </a:endParaRPr>
          </a:p>
        </p:txBody>
      </p:sp>
      <p:sp>
        <p:nvSpPr>
          <p:cNvPr id="6" name="Rectangle 5">
            <a:extLst>
              <a:ext uri="{FF2B5EF4-FFF2-40B4-BE49-F238E27FC236}">
                <a16:creationId xmlns:a16="http://schemas.microsoft.com/office/drawing/2014/main" id="{FF86E286-04F1-2249-9143-C94962694380}"/>
              </a:ext>
            </a:extLst>
          </p:cNvPr>
          <p:cNvSpPr/>
          <p:nvPr/>
        </p:nvSpPr>
        <p:spPr>
          <a:xfrm>
            <a:off x="2680982" y="5302699"/>
            <a:ext cx="6830037" cy="369332"/>
          </a:xfrm>
          <a:prstGeom prst="rect">
            <a:avLst/>
          </a:prstGeom>
        </p:spPr>
        <p:txBody>
          <a:bodyPr wrap="square">
            <a:spAutoFit/>
          </a:bodyPr>
          <a:lstStyle/>
          <a:p>
            <a:pPr algn="ctr"/>
            <a:r>
              <a:rPr lang="en-US" dirty="0">
                <a:solidFill>
                  <a:schemeClr val="bg1"/>
                </a:solidFill>
              </a:rPr>
              <a:t>Rethinking the Inception Architecture for Computer Vision</a:t>
            </a:r>
          </a:p>
        </p:txBody>
      </p:sp>
      <p:pic>
        <p:nvPicPr>
          <p:cNvPr id="8" name="Picture 7">
            <a:extLst>
              <a:ext uri="{FF2B5EF4-FFF2-40B4-BE49-F238E27FC236}">
                <a16:creationId xmlns:a16="http://schemas.microsoft.com/office/drawing/2014/main" id="{8654CA13-F470-6C46-BF66-FC24CDD100C7}"/>
              </a:ext>
            </a:extLst>
          </p:cNvPr>
          <p:cNvPicPr>
            <a:picLocks noChangeAspect="1"/>
          </p:cNvPicPr>
          <p:nvPr/>
        </p:nvPicPr>
        <p:blipFill>
          <a:blip r:embed="rId4"/>
          <a:stretch>
            <a:fillRect/>
          </a:stretch>
        </p:blipFill>
        <p:spPr>
          <a:xfrm>
            <a:off x="4013244" y="3994476"/>
            <a:ext cx="4165513" cy="1155749"/>
          </a:xfrm>
          <a:prstGeom prst="rect">
            <a:avLst/>
          </a:prstGeom>
        </p:spPr>
      </p:pic>
    </p:spTree>
    <p:extLst>
      <p:ext uri="{BB962C8B-B14F-4D97-AF65-F5344CB8AC3E}">
        <p14:creationId xmlns:p14="http://schemas.microsoft.com/office/powerpoint/2010/main" val="11744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9FFB-5098-4843-A7A2-E2C9CD225D10}"/>
              </a:ext>
            </a:extLst>
          </p:cNvPr>
          <p:cNvSpPr>
            <a:spLocks noGrp="1"/>
          </p:cNvSpPr>
          <p:nvPr>
            <p:ph type="title" idx="4294967295"/>
          </p:nvPr>
        </p:nvSpPr>
        <p:spPr>
          <a:xfrm>
            <a:off x="269875" y="285856"/>
            <a:ext cx="11652250" cy="900113"/>
          </a:xfrm>
        </p:spPr>
        <p:txBody>
          <a:bodyPr/>
          <a:lstStyle/>
          <a:p>
            <a:r>
              <a:rPr lang="en-US" altLang="zh-CN" dirty="0">
                <a:solidFill>
                  <a:schemeClr val="bg1"/>
                </a:solidFill>
              </a:rPr>
              <a:t>5.3 Knowledge</a:t>
            </a:r>
            <a:r>
              <a:rPr lang="zh-CN" altLang="en-US" dirty="0">
                <a:solidFill>
                  <a:schemeClr val="bg1"/>
                </a:solidFill>
              </a:rPr>
              <a:t> </a:t>
            </a:r>
            <a:r>
              <a:rPr lang="en-US" altLang="zh-CN" dirty="0">
                <a:solidFill>
                  <a:schemeClr val="bg1"/>
                </a:solidFill>
              </a:rPr>
              <a:t>Distillation</a:t>
            </a:r>
          </a:p>
        </p:txBody>
      </p:sp>
      <p:pic>
        <p:nvPicPr>
          <p:cNvPr id="5" name="Picture 4">
            <a:extLst>
              <a:ext uri="{FF2B5EF4-FFF2-40B4-BE49-F238E27FC236}">
                <a16:creationId xmlns:a16="http://schemas.microsoft.com/office/drawing/2014/main" id="{A6F73EB4-9096-5D45-A6CF-BFB14CE1A63A}"/>
              </a:ext>
            </a:extLst>
          </p:cNvPr>
          <p:cNvPicPr>
            <a:picLocks noChangeAspect="1"/>
          </p:cNvPicPr>
          <p:nvPr/>
        </p:nvPicPr>
        <p:blipFill>
          <a:blip r:embed="rId3"/>
          <a:stretch>
            <a:fillRect/>
          </a:stretch>
        </p:blipFill>
        <p:spPr>
          <a:xfrm>
            <a:off x="5526662" y="2320519"/>
            <a:ext cx="4940812" cy="2646054"/>
          </a:xfrm>
          <a:prstGeom prst="rect">
            <a:avLst/>
          </a:prstGeom>
        </p:spPr>
      </p:pic>
      <p:sp>
        <p:nvSpPr>
          <p:cNvPr id="6" name="Rectangle 5">
            <a:extLst>
              <a:ext uri="{FF2B5EF4-FFF2-40B4-BE49-F238E27FC236}">
                <a16:creationId xmlns:a16="http://schemas.microsoft.com/office/drawing/2014/main" id="{A484AD8B-12AA-604C-B03B-817F518AE0A5}"/>
              </a:ext>
            </a:extLst>
          </p:cNvPr>
          <p:cNvSpPr/>
          <p:nvPr/>
        </p:nvSpPr>
        <p:spPr>
          <a:xfrm>
            <a:off x="4439650" y="5601980"/>
            <a:ext cx="3312702" cy="369332"/>
          </a:xfrm>
          <a:prstGeom prst="rect">
            <a:avLst/>
          </a:prstGeom>
        </p:spPr>
        <p:txBody>
          <a:bodyPr wrap="none">
            <a:spAutoFit/>
          </a:bodyPr>
          <a:lstStyle/>
          <a:p>
            <a:pPr algn="ctr"/>
            <a:r>
              <a:rPr lang="en-US" dirty="0">
                <a:solidFill>
                  <a:schemeClr val="bg1"/>
                </a:solidFill>
                <a:hlinkClick r:id="rId4">
                  <a:extLst>
                    <a:ext uri="{A12FA001-AC4F-418D-AE19-62706E023703}">
                      <ahyp:hlinkClr xmlns:ahyp="http://schemas.microsoft.com/office/drawing/2018/hyperlinkcolor" val="tx"/>
                    </a:ext>
                  </a:extLst>
                </a:hlinkClick>
              </a:rPr>
              <a:t>https://arxiv.org/abs/1503.02531</a:t>
            </a:r>
            <a:endParaRPr lang="en-US" dirty="0">
              <a:solidFill>
                <a:schemeClr val="bg1"/>
              </a:solidFill>
            </a:endParaRPr>
          </a:p>
        </p:txBody>
      </p:sp>
      <p:sp>
        <p:nvSpPr>
          <p:cNvPr id="7" name="Rectangle 6">
            <a:extLst>
              <a:ext uri="{FF2B5EF4-FFF2-40B4-BE49-F238E27FC236}">
                <a16:creationId xmlns:a16="http://schemas.microsoft.com/office/drawing/2014/main" id="{BDB6F2BE-AD08-BE40-A3A1-51F00E08D7FB}"/>
              </a:ext>
            </a:extLst>
          </p:cNvPr>
          <p:cNvSpPr/>
          <p:nvPr/>
        </p:nvSpPr>
        <p:spPr>
          <a:xfrm>
            <a:off x="3152863" y="5302699"/>
            <a:ext cx="5886276" cy="369332"/>
          </a:xfrm>
          <a:prstGeom prst="rect">
            <a:avLst/>
          </a:prstGeom>
        </p:spPr>
        <p:txBody>
          <a:bodyPr wrap="square">
            <a:spAutoFit/>
          </a:bodyPr>
          <a:lstStyle/>
          <a:p>
            <a:pPr algn="ctr"/>
            <a:r>
              <a:rPr lang="en-US" dirty="0">
                <a:solidFill>
                  <a:schemeClr val="bg1"/>
                </a:solidFill>
              </a:rPr>
              <a:t>Distilling the Knowledge in a Neural Network</a:t>
            </a:r>
          </a:p>
        </p:txBody>
      </p:sp>
      <p:pic>
        <p:nvPicPr>
          <p:cNvPr id="9" name="Picture 8">
            <a:extLst>
              <a:ext uri="{FF2B5EF4-FFF2-40B4-BE49-F238E27FC236}">
                <a16:creationId xmlns:a16="http://schemas.microsoft.com/office/drawing/2014/main" id="{02638815-46E3-CB47-A832-A81B9A272873}"/>
              </a:ext>
            </a:extLst>
          </p:cNvPr>
          <p:cNvPicPr>
            <a:picLocks noChangeAspect="1"/>
          </p:cNvPicPr>
          <p:nvPr/>
        </p:nvPicPr>
        <p:blipFill>
          <a:blip r:embed="rId5"/>
          <a:stretch>
            <a:fillRect/>
          </a:stretch>
        </p:blipFill>
        <p:spPr>
          <a:xfrm>
            <a:off x="1515463" y="2706187"/>
            <a:ext cx="2719917" cy="1079500"/>
          </a:xfrm>
          <a:prstGeom prst="rect">
            <a:avLst/>
          </a:prstGeom>
        </p:spPr>
      </p:pic>
      <p:sp>
        <p:nvSpPr>
          <p:cNvPr id="10" name="TextBox 9">
            <a:extLst>
              <a:ext uri="{FF2B5EF4-FFF2-40B4-BE49-F238E27FC236}">
                <a16:creationId xmlns:a16="http://schemas.microsoft.com/office/drawing/2014/main" id="{ACA283D8-638E-F447-BACC-618F0C0567FE}"/>
              </a:ext>
            </a:extLst>
          </p:cNvPr>
          <p:cNvSpPr txBox="1"/>
          <p:nvPr/>
        </p:nvSpPr>
        <p:spPr>
          <a:xfrm>
            <a:off x="1528796" y="4084968"/>
            <a:ext cx="3248133" cy="646331"/>
          </a:xfrm>
          <a:prstGeom prst="rect">
            <a:avLst/>
          </a:prstGeom>
          <a:noFill/>
        </p:spPr>
        <p:txBody>
          <a:bodyPr wrap="none" rtlCol="0">
            <a:spAutoFit/>
          </a:bodyPr>
          <a:lstStyle/>
          <a:p>
            <a:r>
              <a:rPr lang="en-US" i="1" dirty="0">
                <a:solidFill>
                  <a:schemeClr val="bg1"/>
                </a:solidFill>
              </a:rPr>
              <a:t>T</a:t>
            </a:r>
            <a:r>
              <a:rPr lang="en-US" dirty="0">
                <a:solidFill>
                  <a:schemeClr val="bg1"/>
                </a:solidFill>
              </a:rPr>
              <a:t> = temperature</a:t>
            </a:r>
          </a:p>
          <a:p>
            <a:r>
              <a:rPr lang="en-US" dirty="0">
                <a:solidFill>
                  <a:schemeClr val="bg1"/>
                </a:solidFill>
              </a:rPr>
              <a:t>Higher </a:t>
            </a:r>
            <a:r>
              <a:rPr lang="en-US" i="1" dirty="0">
                <a:solidFill>
                  <a:schemeClr val="bg1"/>
                </a:solidFill>
              </a:rPr>
              <a:t>T</a:t>
            </a:r>
            <a:r>
              <a:rPr lang="en-US" dirty="0">
                <a:solidFill>
                  <a:schemeClr val="bg1"/>
                </a:solidFill>
              </a:rPr>
              <a:t>, softer class distribution</a:t>
            </a:r>
          </a:p>
        </p:txBody>
      </p:sp>
    </p:spTree>
    <p:extLst>
      <p:ext uri="{BB962C8B-B14F-4D97-AF65-F5344CB8AC3E}">
        <p14:creationId xmlns:p14="http://schemas.microsoft.com/office/powerpoint/2010/main" val="73478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9FFB-5098-4843-A7A2-E2C9CD225D10}"/>
              </a:ext>
            </a:extLst>
          </p:cNvPr>
          <p:cNvSpPr>
            <a:spLocks noGrp="1"/>
          </p:cNvSpPr>
          <p:nvPr>
            <p:ph type="title" idx="4294967295"/>
          </p:nvPr>
        </p:nvSpPr>
        <p:spPr>
          <a:xfrm>
            <a:off x="182880" y="267410"/>
            <a:ext cx="11652250" cy="900113"/>
          </a:xfrm>
        </p:spPr>
        <p:txBody>
          <a:bodyPr/>
          <a:lstStyle/>
          <a:p>
            <a:r>
              <a:rPr lang="en-US" altLang="zh-CN" dirty="0">
                <a:solidFill>
                  <a:schemeClr val="bg1"/>
                </a:solidFill>
              </a:rPr>
              <a:t>5.3 Knowledge</a:t>
            </a:r>
            <a:r>
              <a:rPr lang="zh-CN" altLang="en-US" dirty="0">
                <a:solidFill>
                  <a:schemeClr val="bg1"/>
                </a:solidFill>
              </a:rPr>
              <a:t> </a:t>
            </a:r>
            <a:r>
              <a:rPr lang="en-US" altLang="zh-CN" dirty="0">
                <a:solidFill>
                  <a:schemeClr val="bg1"/>
                </a:solidFill>
              </a:rPr>
              <a:t>Distillation</a:t>
            </a:r>
            <a:endParaRPr lang="en-US" dirty="0">
              <a:solidFill>
                <a:schemeClr val="bg1"/>
              </a:solidFill>
            </a:endParaRPr>
          </a:p>
        </p:txBody>
      </p:sp>
      <p:pic>
        <p:nvPicPr>
          <p:cNvPr id="4" name="Picture 3">
            <a:extLst>
              <a:ext uri="{FF2B5EF4-FFF2-40B4-BE49-F238E27FC236}">
                <a16:creationId xmlns:a16="http://schemas.microsoft.com/office/drawing/2014/main" id="{76A3C766-4B9A-784E-BD1D-C397E1CDFAF3}"/>
              </a:ext>
            </a:extLst>
          </p:cNvPr>
          <p:cNvPicPr>
            <a:picLocks noChangeAspect="1"/>
          </p:cNvPicPr>
          <p:nvPr/>
        </p:nvPicPr>
        <p:blipFill>
          <a:blip r:embed="rId3"/>
          <a:stretch>
            <a:fillRect/>
          </a:stretch>
        </p:blipFill>
        <p:spPr>
          <a:xfrm>
            <a:off x="2955759" y="1998587"/>
            <a:ext cx="6280484" cy="2839355"/>
          </a:xfrm>
          <a:prstGeom prst="rect">
            <a:avLst/>
          </a:prstGeom>
        </p:spPr>
      </p:pic>
      <p:pic>
        <p:nvPicPr>
          <p:cNvPr id="6" name="Picture 5">
            <a:extLst>
              <a:ext uri="{FF2B5EF4-FFF2-40B4-BE49-F238E27FC236}">
                <a16:creationId xmlns:a16="http://schemas.microsoft.com/office/drawing/2014/main" id="{727248D2-A2E4-9D4D-9DE9-4A1B0B578166}"/>
              </a:ext>
            </a:extLst>
          </p:cNvPr>
          <p:cNvPicPr>
            <a:picLocks noChangeAspect="1"/>
          </p:cNvPicPr>
          <p:nvPr/>
        </p:nvPicPr>
        <p:blipFill>
          <a:blip r:embed="rId4"/>
          <a:stretch>
            <a:fillRect/>
          </a:stretch>
        </p:blipFill>
        <p:spPr>
          <a:xfrm>
            <a:off x="2973917" y="5057622"/>
            <a:ext cx="6244167" cy="433917"/>
          </a:xfrm>
          <a:prstGeom prst="rect">
            <a:avLst/>
          </a:prstGeom>
        </p:spPr>
      </p:pic>
      <p:sp>
        <p:nvSpPr>
          <p:cNvPr id="7" name="Rectangle 6">
            <a:extLst>
              <a:ext uri="{FF2B5EF4-FFF2-40B4-BE49-F238E27FC236}">
                <a16:creationId xmlns:a16="http://schemas.microsoft.com/office/drawing/2014/main" id="{30D35636-829F-734B-975F-9D154311A2F5}"/>
              </a:ext>
            </a:extLst>
          </p:cNvPr>
          <p:cNvSpPr/>
          <p:nvPr/>
        </p:nvSpPr>
        <p:spPr>
          <a:xfrm>
            <a:off x="4439650" y="5937540"/>
            <a:ext cx="3312702"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https://arxiv.org/abs/1503.02531</a:t>
            </a:r>
            <a:endParaRPr lang="en-US" dirty="0">
              <a:solidFill>
                <a:schemeClr val="bg1"/>
              </a:solidFill>
            </a:endParaRPr>
          </a:p>
        </p:txBody>
      </p:sp>
      <p:sp>
        <p:nvSpPr>
          <p:cNvPr id="8" name="Rectangle 7">
            <a:extLst>
              <a:ext uri="{FF2B5EF4-FFF2-40B4-BE49-F238E27FC236}">
                <a16:creationId xmlns:a16="http://schemas.microsoft.com/office/drawing/2014/main" id="{DA093626-FC4E-5D4A-A64E-663F6611B9D5}"/>
              </a:ext>
            </a:extLst>
          </p:cNvPr>
          <p:cNvSpPr/>
          <p:nvPr/>
        </p:nvSpPr>
        <p:spPr>
          <a:xfrm>
            <a:off x="3152863" y="5638259"/>
            <a:ext cx="5886276" cy="369332"/>
          </a:xfrm>
          <a:prstGeom prst="rect">
            <a:avLst/>
          </a:prstGeom>
        </p:spPr>
        <p:txBody>
          <a:bodyPr wrap="square">
            <a:spAutoFit/>
          </a:bodyPr>
          <a:lstStyle/>
          <a:p>
            <a:pPr algn="ctr"/>
            <a:r>
              <a:rPr lang="en-US" dirty="0">
                <a:solidFill>
                  <a:schemeClr val="bg1"/>
                </a:solidFill>
              </a:rPr>
              <a:t>Distilling the Knowledge in a Neural Network</a:t>
            </a:r>
          </a:p>
        </p:txBody>
      </p:sp>
    </p:spTree>
    <p:extLst>
      <p:ext uri="{BB962C8B-B14F-4D97-AF65-F5344CB8AC3E}">
        <p14:creationId xmlns:p14="http://schemas.microsoft.com/office/powerpoint/2010/main" val="241310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473E-4AA8-7B43-964D-922ECFBD41A5}"/>
              </a:ext>
            </a:extLst>
          </p:cNvPr>
          <p:cNvSpPr>
            <a:spLocks noGrp="1"/>
          </p:cNvSpPr>
          <p:nvPr>
            <p:ph type="title" idx="4294967295"/>
          </p:nvPr>
        </p:nvSpPr>
        <p:spPr>
          <a:xfrm>
            <a:off x="58497" y="278442"/>
            <a:ext cx="11652250" cy="900113"/>
          </a:xfrm>
        </p:spPr>
        <p:txBody>
          <a:bodyPr>
            <a:normAutofit/>
          </a:bodyPr>
          <a:lstStyle/>
          <a:p>
            <a:r>
              <a:rPr lang="en-US" altLang="zh-CN" dirty="0">
                <a:solidFill>
                  <a:schemeClr val="bg1"/>
                </a:solidFill>
              </a:rPr>
              <a:t>5.4 Mix-Up</a:t>
            </a:r>
            <a:endParaRPr lang="en-US" dirty="0">
              <a:solidFill>
                <a:schemeClr val="bg1"/>
              </a:solidFill>
            </a:endParaRPr>
          </a:p>
        </p:txBody>
      </p:sp>
      <p:sp>
        <p:nvSpPr>
          <p:cNvPr id="4" name="Content Placeholder 2">
            <a:extLst>
              <a:ext uri="{FF2B5EF4-FFF2-40B4-BE49-F238E27FC236}">
                <a16:creationId xmlns:a16="http://schemas.microsoft.com/office/drawing/2014/main" id="{B7698D47-9C2A-1E40-9A3B-814799CAEE73}"/>
              </a:ext>
            </a:extLst>
          </p:cNvPr>
          <p:cNvSpPr txBox="1">
            <a:spLocks/>
          </p:cNvSpPr>
          <p:nvPr/>
        </p:nvSpPr>
        <p:spPr>
          <a:xfrm>
            <a:off x="1725932" y="1749136"/>
            <a:ext cx="8942068" cy="1970026"/>
          </a:xfrm>
          <a:prstGeom prst="rect">
            <a:avLst/>
          </a:prstGeom>
        </p:spPr>
        <p:txBody>
          <a:bodyPr vert="horz" wrap="square" lIns="152400" tIns="121920" rIns="152400" bIns="121920" rtlCol="0">
            <a:spAutoFit/>
          </a:bodyPr>
          <a:lstStyle>
            <a:lvl1pPr marL="0" marR="0" indent="0" algn="l" defTabSz="822959" rtl="0" eaLnBrk="1" fontAlgn="auto" latinLnBrk="1"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302541" marR="0" indent="0" algn="l" defTabSz="822959" rtl="0" eaLnBrk="1" fontAlgn="auto" latinLnBrk="1" hangingPunct="1">
              <a:lnSpc>
                <a:spcPct val="90000"/>
              </a:lnSpc>
              <a:spcBef>
                <a:spcPts val="45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504235" marR="0" indent="0" algn="l" defTabSz="822959" rtl="0" eaLnBrk="1" fontAlgn="auto" latinLnBrk="1" hangingPunct="1">
              <a:lnSpc>
                <a:spcPct val="90000"/>
              </a:lnSpc>
              <a:spcBef>
                <a:spcPts val="45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705929" marR="0" indent="0" algn="l" defTabSz="822959" rtl="0" eaLnBrk="1" fontAlgn="auto" latinLnBrk="1" hangingPunct="1">
              <a:lnSpc>
                <a:spcPct val="90000"/>
              </a:lnSpc>
              <a:spcBef>
                <a:spcPts val="450"/>
              </a:spcBef>
              <a:spcAft>
                <a:spcPts val="0"/>
              </a:spcAft>
              <a:buClrTx/>
              <a:buSzPct val="90000"/>
              <a:buFont typeface="Arial" pitchFamily="34" charset="0"/>
              <a:buNone/>
              <a:tabLst/>
              <a:defRPr sz="18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907622" marR="0" indent="0" algn="l" defTabSz="822959" rtl="0" eaLnBrk="1" fontAlgn="auto" latinLnBrk="1" hangingPunct="1">
              <a:lnSpc>
                <a:spcPct val="90000"/>
              </a:lnSpc>
              <a:spcBef>
                <a:spcPts val="450"/>
              </a:spcBef>
              <a:spcAft>
                <a:spcPts val="0"/>
              </a:spcAft>
              <a:buClrTx/>
              <a:buSzPct val="90000"/>
              <a:buFont typeface="Arial" pitchFamily="34" charset="0"/>
              <a:buNone/>
              <a:tabLst/>
              <a:defRPr sz="18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2263135"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6pPr>
            <a:lvl7pPr marL="2674615"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7pPr>
            <a:lvl8pPr marL="3086094"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8pPr>
            <a:lvl9pPr marL="3497574"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9pPr>
          </a:lstStyle>
          <a:p>
            <a:pPr marL="380985" indent="-380985">
              <a:buFont typeface="Arial" panose="020B0604020202020204" pitchFamily="34" charset="0"/>
              <a:buChar char="•"/>
            </a:pPr>
            <a:endParaRPr lang="en-US" sz="2667" dirty="0">
              <a:solidFill>
                <a:schemeClr val="bg1"/>
              </a:solidFill>
            </a:endParaRPr>
          </a:p>
          <a:p>
            <a:pPr marL="380985" indent="-380985">
              <a:buFont typeface="Arial" panose="020B0604020202020204" pitchFamily="34" charset="0"/>
              <a:buChar char="•"/>
            </a:pPr>
            <a:r>
              <a:rPr lang="en-US" sz="2667" dirty="0">
                <a:solidFill>
                  <a:schemeClr val="bg1"/>
                </a:solidFill>
              </a:rPr>
              <a:t>Linear mapping</a:t>
            </a:r>
          </a:p>
          <a:p>
            <a:pPr marL="380985" indent="-380985">
              <a:buFont typeface="Arial" panose="020B0604020202020204" pitchFamily="34" charset="0"/>
              <a:buChar char="•"/>
            </a:pPr>
            <a:r>
              <a:rPr lang="en-US" sz="2667" dirty="0">
                <a:solidFill>
                  <a:schemeClr val="bg1"/>
                </a:solidFill>
              </a:rPr>
              <a:t>𝑓(𝑎𝑥_𝑖+𝑏𝑥_𝑗 )=𝑎𝑓(𝑥_𝑖 )+𝑏𝑓(𝑥_𝑗)</a:t>
            </a:r>
          </a:p>
          <a:p>
            <a:pPr marL="380985" indent="-380985">
              <a:buFont typeface="Arial" panose="020B0604020202020204" pitchFamily="34" charset="0"/>
              <a:buChar char="•"/>
            </a:pPr>
            <a:endParaRPr lang="en-US" sz="2667" dirty="0">
              <a:solidFill>
                <a:schemeClr val="bg1"/>
              </a:solidFill>
            </a:endParaRPr>
          </a:p>
        </p:txBody>
      </p:sp>
      <p:pic>
        <p:nvPicPr>
          <p:cNvPr id="9" name="Picture 8">
            <a:extLst>
              <a:ext uri="{FF2B5EF4-FFF2-40B4-BE49-F238E27FC236}">
                <a16:creationId xmlns:a16="http://schemas.microsoft.com/office/drawing/2014/main" id="{F3619F5C-1EE0-814A-8965-4B342BD5EA1B}"/>
              </a:ext>
            </a:extLst>
          </p:cNvPr>
          <p:cNvPicPr>
            <a:picLocks noChangeAspect="1"/>
          </p:cNvPicPr>
          <p:nvPr/>
        </p:nvPicPr>
        <p:blipFill>
          <a:blip r:embed="rId3"/>
          <a:stretch>
            <a:fillRect/>
          </a:stretch>
        </p:blipFill>
        <p:spPr>
          <a:xfrm>
            <a:off x="2101515" y="3565190"/>
            <a:ext cx="3962400" cy="1449106"/>
          </a:xfrm>
          <a:prstGeom prst="rect">
            <a:avLst/>
          </a:prstGeom>
        </p:spPr>
      </p:pic>
      <p:pic>
        <p:nvPicPr>
          <p:cNvPr id="10" name="Picture 9">
            <a:extLst>
              <a:ext uri="{FF2B5EF4-FFF2-40B4-BE49-F238E27FC236}">
                <a16:creationId xmlns:a16="http://schemas.microsoft.com/office/drawing/2014/main" id="{C0ACBBC5-10C7-5941-9C1E-0C231086C39F}"/>
              </a:ext>
            </a:extLst>
          </p:cNvPr>
          <p:cNvPicPr>
            <a:picLocks noChangeAspect="1"/>
          </p:cNvPicPr>
          <p:nvPr/>
        </p:nvPicPr>
        <p:blipFill>
          <a:blip r:embed="rId4"/>
          <a:stretch>
            <a:fillRect/>
          </a:stretch>
        </p:blipFill>
        <p:spPr>
          <a:xfrm>
            <a:off x="7419474" y="3565191"/>
            <a:ext cx="2362189" cy="1449105"/>
          </a:xfrm>
          <a:prstGeom prst="rect">
            <a:avLst/>
          </a:prstGeom>
        </p:spPr>
      </p:pic>
      <p:cxnSp>
        <p:nvCxnSpPr>
          <p:cNvPr id="11" name="Straight Arrow Connector 10">
            <a:extLst>
              <a:ext uri="{FF2B5EF4-FFF2-40B4-BE49-F238E27FC236}">
                <a16:creationId xmlns:a16="http://schemas.microsoft.com/office/drawing/2014/main" id="{E47C7F83-7004-4C45-A4E1-BCF699844592}"/>
              </a:ext>
            </a:extLst>
          </p:cNvPr>
          <p:cNvCxnSpPr>
            <a:stCxn id="9" idx="3"/>
            <a:endCxn id="10" idx="1"/>
          </p:cNvCxnSpPr>
          <p:nvPr/>
        </p:nvCxnSpPr>
        <p:spPr>
          <a:xfrm>
            <a:off x="6063915" y="4289743"/>
            <a:ext cx="1355558" cy="1"/>
          </a:xfrm>
          <a:prstGeom prst="straightConnector1">
            <a:avLst/>
          </a:prstGeom>
          <a:noFill/>
          <a:ln w="25400" cap="flat" cmpd="sng" algn="ctr">
            <a:solidFill>
              <a:srgbClr val="FF9A00"/>
            </a:solidFill>
            <a:prstDash val="solid"/>
            <a:tailEnd type="triangle"/>
          </a:ln>
          <a:effectLst>
            <a:outerShdw blurRad="40000" dist="20000" dir="5400000" rotWithShape="0">
              <a:srgbClr val="000000">
                <a:alpha val="38000"/>
              </a:srgbClr>
            </a:outerShdw>
          </a:effectLst>
        </p:spPr>
      </p:cxnSp>
      <p:sp>
        <p:nvSpPr>
          <p:cNvPr id="8" name="Rectangle 7">
            <a:extLst>
              <a:ext uri="{FF2B5EF4-FFF2-40B4-BE49-F238E27FC236}">
                <a16:creationId xmlns:a16="http://schemas.microsoft.com/office/drawing/2014/main" id="{6F89E685-6F42-C54A-A56A-00EB63C091DC}"/>
              </a:ext>
            </a:extLst>
          </p:cNvPr>
          <p:cNvSpPr/>
          <p:nvPr/>
        </p:nvSpPr>
        <p:spPr>
          <a:xfrm>
            <a:off x="4439650" y="5721988"/>
            <a:ext cx="3312702"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https://arxiv.org/abs/1710.09412</a:t>
            </a:r>
            <a:endParaRPr lang="en-US" dirty="0">
              <a:solidFill>
                <a:schemeClr val="bg1"/>
              </a:solidFill>
            </a:endParaRPr>
          </a:p>
        </p:txBody>
      </p:sp>
      <p:sp>
        <p:nvSpPr>
          <p:cNvPr id="12" name="Rectangle 11">
            <a:extLst>
              <a:ext uri="{FF2B5EF4-FFF2-40B4-BE49-F238E27FC236}">
                <a16:creationId xmlns:a16="http://schemas.microsoft.com/office/drawing/2014/main" id="{17FB9842-21A0-DA47-A6C7-B65350F1EFB6}"/>
              </a:ext>
            </a:extLst>
          </p:cNvPr>
          <p:cNvSpPr/>
          <p:nvPr/>
        </p:nvSpPr>
        <p:spPr>
          <a:xfrm>
            <a:off x="3152863" y="5422707"/>
            <a:ext cx="5886276" cy="369332"/>
          </a:xfrm>
          <a:prstGeom prst="rect">
            <a:avLst/>
          </a:prstGeom>
        </p:spPr>
        <p:txBody>
          <a:bodyPr wrap="square">
            <a:spAutoFit/>
          </a:bodyPr>
          <a:lstStyle/>
          <a:p>
            <a:pPr algn="ctr"/>
            <a:r>
              <a:rPr lang="en-US" i="1" dirty="0" err="1">
                <a:solidFill>
                  <a:schemeClr val="bg1"/>
                </a:solidFill>
              </a:rPr>
              <a:t>mixup</a:t>
            </a:r>
            <a:r>
              <a:rPr lang="en-US" dirty="0">
                <a:solidFill>
                  <a:schemeClr val="bg1"/>
                </a:solidFill>
              </a:rPr>
              <a:t>: Beyond Empirical Risk Minimization</a:t>
            </a:r>
          </a:p>
        </p:txBody>
      </p:sp>
    </p:spTree>
    <p:extLst>
      <p:ext uri="{BB962C8B-B14F-4D97-AF65-F5344CB8AC3E}">
        <p14:creationId xmlns:p14="http://schemas.microsoft.com/office/powerpoint/2010/main" val="65932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150607" y="333588"/>
            <a:ext cx="10515600" cy="1325563"/>
          </a:xfrm>
        </p:spPr>
        <p:txBody>
          <a:bodyPr/>
          <a:lstStyle/>
          <a:p>
            <a:r>
              <a:rPr lang="en-US" dirty="0">
                <a:solidFill>
                  <a:schemeClr val="bg1"/>
                </a:solidFill>
              </a:rPr>
              <a:t>5.5 Experimental Results</a:t>
            </a:r>
          </a:p>
        </p:txBody>
      </p:sp>
      <p:pic>
        <p:nvPicPr>
          <p:cNvPr id="7" name="Picture 6">
            <a:extLst>
              <a:ext uri="{FF2B5EF4-FFF2-40B4-BE49-F238E27FC236}">
                <a16:creationId xmlns:a16="http://schemas.microsoft.com/office/drawing/2014/main" id="{9BB96893-5720-0647-B449-6AC0DC1FEB9B}"/>
              </a:ext>
            </a:extLst>
          </p:cNvPr>
          <p:cNvPicPr>
            <a:picLocks noChangeAspect="1"/>
          </p:cNvPicPr>
          <p:nvPr/>
        </p:nvPicPr>
        <p:blipFill>
          <a:blip r:embed="rId3"/>
          <a:stretch>
            <a:fillRect/>
          </a:stretch>
        </p:blipFill>
        <p:spPr>
          <a:xfrm>
            <a:off x="1446508" y="2110561"/>
            <a:ext cx="9298984" cy="3133185"/>
          </a:xfrm>
          <a:prstGeom prst="rect">
            <a:avLst/>
          </a:prstGeom>
          <a:effectLst>
            <a:reflection blurRad="6350" stA="52000" endA="300" endPos="35000" dir="5400000" sy="-100000" algn="bl" rotWithShape="0"/>
          </a:effectLst>
        </p:spPr>
      </p:pic>
      <p:sp>
        <p:nvSpPr>
          <p:cNvPr id="8" name="Oval 7">
            <a:extLst>
              <a:ext uri="{FF2B5EF4-FFF2-40B4-BE49-F238E27FC236}">
                <a16:creationId xmlns:a16="http://schemas.microsoft.com/office/drawing/2014/main" id="{8F9633A9-AAF6-B344-BB24-E0B75BF6E4CF}"/>
              </a:ext>
            </a:extLst>
          </p:cNvPr>
          <p:cNvSpPr/>
          <p:nvPr/>
        </p:nvSpPr>
        <p:spPr>
          <a:xfrm>
            <a:off x="4190450" y="4706112"/>
            <a:ext cx="2161582" cy="410811"/>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72F8AB1-FEDF-5D4E-868D-505DA1630284}"/>
              </a:ext>
            </a:extLst>
          </p:cNvPr>
          <p:cNvSpPr/>
          <p:nvPr/>
        </p:nvSpPr>
        <p:spPr>
          <a:xfrm flipV="1">
            <a:off x="6352032" y="4338944"/>
            <a:ext cx="2109216" cy="452511"/>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8A4F18-55A2-714B-944E-3E3D90D957B0}"/>
              </a:ext>
            </a:extLst>
          </p:cNvPr>
          <p:cNvSpPr/>
          <p:nvPr/>
        </p:nvSpPr>
        <p:spPr>
          <a:xfrm>
            <a:off x="3677110" y="5484091"/>
            <a:ext cx="4837780" cy="933962"/>
          </a:xfrm>
          <a:prstGeom prst="rect">
            <a:avLst/>
          </a:prstGeom>
          <a:noFill/>
        </p:spPr>
        <p:txBody>
          <a:bodyPr wrap="square" anchor="ctr">
            <a:noAutofit/>
          </a:bodyPr>
          <a:lstStyle/>
          <a:p>
            <a:pPr algn="ctr"/>
            <a:r>
              <a:rPr lang="en-US" dirty="0">
                <a:solidFill>
                  <a:schemeClr val="bg1"/>
                </a:solidFill>
              </a:rPr>
              <a:t>Table 6: The validation accuracies on ImageNet for stacking training refinements one by one. </a:t>
            </a:r>
          </a:p>
        </p:txBody>
      </p:sp>
      <p:sp>
        <p:nvSpPr>
          <p:cNvPr id="13" name="Oval 12">
            <a:extLst>
              <a:ext uri="{FF2B5EF4-FFF2-40B4-BE49-F238E27FC236}">
                <a16:creationId xmlns:a16="http://schemas.microsoft.com/office/drawing/2014/main" id="{0CFD5597-4DAA-3444-81E9-A6228EF0A05E}"/>
              </a:ext>
            </a:extLst>
          </p:cNvPr>
          <p:cNvSpPr/>
          <p:nvPr/>
        </p:nvSpPr>
        <p:spPr>
          <a:xfrm flipV="1">
            <a:off x="8461248" y="4338944"/>
            <a:ext cx="2109216" cy="452511"/>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013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225910" y="1677465"/>
            <a:ext cx="10515600" cy="2852737"/>
          </a:xfrm>
        </p:spPr>
        <p:txBody>
          <a:bodyPr/>
          <a:lstStyle/>
          <a:p>
            <a:r>
              <a:rPr lang="en-US" dirty="0">
                <a:solidFill>
                  <a:schemeClr val="bg1"/>
                </a:solidFill>
              </a:rPr>
              <a:t>6. Transfer Learning</a:t>
            </a:r>
          </a:p>
        </p:txBody>
      </p:sp>
    </p:spTree>
    <p:extLst>
      <p:ext uri="{BB962C8B-B14F-4D97-AF65-F5344CB8AC3E}">
        <p14:creationId xmlns:p14="http://schemas.microsoft.com/office/powerpoint/2010/main" val="304937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9FFB-5098-4843-A7A2-E2C9CD225D10}"/>
              </a:ext>
            </a:extLst>
          </p:cNvPr>
          <p:cNvSpPr>
            <a:spLocks noGrp="1"/>
          </p:cNvSpPr>
          <p:nvPr>
            <p:ph type="title" idx="4294967295"/>
          </p:nvPr>
        </p:nvSpPr>
        <p:spPr>
          <a:xfrm>
            <a:off x="0" y="288925"/>
            <a:ext cx="11652250" cy="900113"/>
          </a:xfrm>
        </p:spPr>
        <p:txBody>
          <a:bodyPr/>
          <a:lstStyle/>
          <a:p>
            <a:r>
              <a:rPr lang="en-US" altLang="zh-CN" dirty="0">
                <a:solidFill>
                  <a:schemeClr val="bg1"/>
                </a:solidFill>
              </a:rPr>
              <a:t>6. Transfer Learning</a:t>
            </a:r>
            <a:endParaRPr lang="en-US" dirty="0">
              <a:solidFill>
                <a:schemeClr val="bg1"/>
              </a:solidFill>
            </a:endParaRPr>
          </a:p>
        </p:txBody>
      </p:sp>
      <p:pic>
        <p:nvPicPr>
          <p:cNvPr id="14" name="Picture 13">
            <a:extLst>
              <a:ext uri="{FF2B5EF4-FFF2-40B4-BE49-F238E27FC236}">
                <a16:creationId xmlns:a16="http://schemas.microsoft.com/office/drawing/2014/main" id="{B257B9DA-59F8-1C47-BD2C-6230EC417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36" y="2306952"/>
            <a:ext cx="5880100" cy="3568700"/>
          </a:xfrm>
          <a:prstGeom prst="rect">
            <a:avLst/>
          </a:prstGeom>
        </p:spPr>
      </p:pic>
      <p:pic>
        <p:nvPicPr>
          <p:cNvPr id="16" name="Picture 15">
            <a:extLst>
              <a:ext uri="{FF2B5EF4-FFF2-40B4-BE49-F238E27FC236}">
                <a16:creationId xmlns:a16="http://schemas.microsoft.com/office/drawing/2014/main" id="{DCA7C86D-B167-7F4A-B2FC-54E945032A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5304" y="2256152"/>
            <a:ext cx="5905500" cy="3619500"/>
          </a:xfrm>
          <a:prstGeom prst="rect">
            <a:avLst/>
          </a:prstGeom>
        </p:spPr>
      </p:pic>
      <p:sp>
        <p:nvSpPr>
          <p:cNvPr id="17" name="TextBox 16">
            <a:extLst>
              <a:ext uri="{FF2B5EF4-FFF2-40B4-BE49-F238E27FC236}">
                <a16:creationId xmlns:a16="http://schemas.microsoft.com/office/drawing/2014/main" id="{9A6F9506-FC00-404D-9F52-B20ACC28A0B7}"/>
              </a:ext>
            </a:extLst>
          </p:cNvPr>
          <p:cNvSpPr txBox="1"/>
          <p:nvPr/>
        </p:nvSpPr>
        <p:spPr>
          <a:xfrm>
            <a:off x="2247920" y="1817914"/>
            <a:ext cx="1774332" cy="369332"/>
          </a:xfrm>
          <a:prstGeom prst="rect">
            <a:avLst/>
          </a:prstGeom>
          <a:noFill/>
        </p:spPr>
        <p:txBody>
          <a:bodyPr wrap="none" rtlCol="0">
            <a:spAutoFit/>
          </a:bodyPr>
          <a:lstStyle/>
          <a:p>
            <a:pPr algn="ctr"/>
            <a:r>
              <a:rPr lang="en-US" dirty="0">
                <a:solidFill>
                  <a:schemeClr val="bg1"/>
                </a:solidFill>
              </a:rPr>
              <a:t>Object Detection</a:t>
            </a:r>
          </a:p>
        </p:txBody>
      </p:sp>
      <p:sp>
        <p:nvSpPr>
          <p:cNvPr id="18" name="TextBox 17">
            <a:extLst>
              <a:ext uri="{FF2B5EF4-FFF2-40B4-BE49-F238E27FC236}">
                <a16:creationId xmlns:a16="http://schemas.microsoft.com/office/drawing/2014/main" id="{64E988D8-7687-B940-AC3B-B1DB63907243}"/>
              </a:ext>
            </a:extLst>
          </p:cNvPr>
          <p:cNvSpPr txBox="1"/>
          <p:nvPr/>
        </p:nvSpPr>
        <p:spPr>
          <a:xfrm>
            <a:off x="7894620" y="1807028"/>
            <a:ext cx="2406877" cy="369332"/>
          </a:xfrm>
          <a:prstGeom prst="rect">
            <a:avLst/>
          </a:prstGeom>
          <a:noFill/>
        </p:spPr>
        <p:txBody>
          <a:bodyPr wrap="none" rtlCol="0">
            <a:spAutoFit/>
          </a:bodyPr>
          <a:lstStyle/>
          <a:p>
            <a:pPr algn="ctr"/>
            <a:r>
              <a:rPr lang="en-US" dirty="0">
                <a:solidFill>
                  <a:schemeClr val="bg1"/>
                </a:solidFill>
              </a:rPr>
              <a:t>Semantic Segmentation</a:t>
            </a:r>
          </a:p>
        </p:txBody>
      </p:sp>
    </p:spTree>
    <p:extLst>
      <p:ext uri="{BB962C8B-B14F-4D97-AF65-F5344CB8AC3E}">
        <p14:creationId xmlns:p14="http://schemas.microsoft.com/office/powerpoint/2010/main" val="147159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BE3BAC-C015-BE4D-BB38-6F395D3CF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116" y="2367382"/>
            <a:ext cx="6797767" cy="2791136"/>
          </a:xfrm>
          <a:prstGeom prst="rect">
            <a:avLst/>
          </a:prstGeom>
        </p:spPr>
      </p:pic>
      <p:sp>
        <p:nvSpPr>
          <p:cNvPr id="2" name="Rectangle 1">
            <a:extLst>
              <a:ext uri="{FF2B5EF4-FFF2-40B4-BE49-F238E27FC236}">
                <a16:creationId xmlns:a16="http://schemas.microsoft.com/office/drawing/2014/main" id="{7023171D-0B42-484F-9135-82CB5BEEB5B0}"/>
              </a:ext>
            </a:extLst>
          </p:cNvPr>
          <p:cNvSpPr/>
          <p:nvPr/>
        </p:nvSpPr>
        <p:spPr>
          <a:xfrm>
            <a:off x="2072640" y="5701129"/>
            <a:ext cx="9796631" cy="369332"/>
          </a:xfrm>
          <a:prstGeom prst="rect">
            <a:avLst/>
          </a:prstGeom>
        </p:spPr>
        <p:txBody>
          <a:bodyPr wrap="square">
            <a:spAutoFit/>
          </a:bodyPr>
          <a:lstStyle/>
          <a:p>
            <a:r>
              <a:rPr lang="en-US" dirty="0">
                <a:solidFill>
                  <a:schemeClr val="bg1"/>
                </a:solidFill>
                <a:latin typeface="Arial" panose="020B0604020202020204" pitchFamily="34" charset="0"/>
              </a:rPr>
              <a:t>[1] </a:t>
            </a:r>
            <a:r>
              <a:rPr lang="en-US" altLang="ko-KR" dirty="0">
                <a:solidFill>
                  <a:schemeClr val="bg1"/>
                </a:solidFill>
              </a:rPr>
              <a:t>Tong He, </a:t>
            </a:r>
            <a:r>
              <a:rPr lang="en-US" altLang="ko-KR" dirty="0" err="1">
                <a:solidFill>
                  <a:schemeClr val="bg1"/>
                </a:solidFill>
              </a:rPr>
              <a:t>Zhi</a:t>
            </a:r>
            <a:r>
              <a:rPr lang="en-US" altLang="ko-KR" dirty="0">
                <a:solidFill>
                  <a:schemeClr val="bg1"/>
                </a:solidFill>
              </a:rPr>
              <a:t> Zhang, Hang Zhang, </a:t>
            </a:r>
            <a:r>
              <a:rPr lang="en-US" altLang="ko-KR" dirty="0" err="1">
                <a:solidFill>
                  <a:schemeClr val="bg1"/>
                </a:solidFill>
              </a:rPr>
              <a:t>Zhongyue</a:t>
            </a:r>
            <a:r>
              <a:rPr lang="en-US" altLang="ko-KR" dirty="0">
                <a:solidFill>
                  <a:schemeClr val="bg1"/>
                </a:solidFill>
              </a:rPr>
              <a:t> Zhang, </a:t>
            </a:r>
            <a:r>
              <a:rPr lang="en-US" altLang="ko-KR" dirty="0" err="1">
                <a:solidFill>
                  <a:schemeClr val="bg1"/>
                </a:solidFill>
              </a:rPr>
              <a:t>Junyuan</a:t>
            </a:r>
            <a:r>
              <a:rPr lang="en-US" altLang="ko-KR" dirty="0">
                <a:solidFill>
                  <a:schemeClr val="bg1"/>
                </a:solidFill>
              </a:rPr>
              <a:t> </a:t>
            </a:r>
            <a:r>
              <a:rPr lang="en-US" altLang="ko-KR" dirty="0" err="1">
                <a:solidFill>
                  <a:schemeClr val="bg1"/>
                </a:solidFill>
              </a:rPr>
              <a:t>Xie</a:t>
            </a:r>
            <a:r>
              <a:rPr lang="en-US" altLang="ko-KR" dirty="0">
                <a:solidFill>
                  <a:schemeClr val="bg1"/>
                </a:solidFill>
              </a:rPr>
              <a:t>, Mu Li. CVPR 2019</a:t>
            </a:r>
            <a:endParaRPr lang="en-US" dirty="0">
              <a:solidFill>
                <a:schemeClr val="bg1"/>
              </a:solidFill>
            </a:endParaRPr>
          </a:p>
        </p:txBody>
      </p:sp>
      <p:sp>
        <p:nvSpPr>
          <p:cNvPr id="3" name="Rectangle 2">
            <a:extLst>
              <a:ext uri="{FF2B5EF4-FFF2-40B4-BE49-F238E27FC236}">
                <a16:creationId xmlns:a16="http://schemas.microsoft.com/office/drawing/2014/main" id="{1882EACA-0B8A-E445-906B-BFE57A13CB2C}"/>
              </a:ext>
            </a:extLst>
          </p:cNvPr>
          <p:cNvSpPr/>
          <p:nvPr/>
        </p:nvSpPr>
        <p:spPr>
          <a:xfrm>
            <a:off x="530711" y="284826"/>
            <a:ext cx="9344810" cy="1754326"/>
          </a:xfrm>
          <a:prstGeom prst="rect">
            <a:avLst/>
          </a:prstGeom>
        </p:spPr>
        <p:txBody>
          <a:bodyPr wrap="square">
            <a:spAutoFit/>
          </a:bodyPr>
          <a:lstStyle/>
          <a:p>
            <a:r>
              <a:rPr lang="en-IN" sz="3600" b="1" dirty="0">
                <a:solidFill>
                  <a:schemeClr val="bg1"/>
                </a:solidFill>
              </a:rPr>
              <a:t>Bag of Tricks for Image Classification</a:t>
            </a:r>
            <a:br>
              <a:rPr lang="en-IN" sz="3600" b="1" dirty="0">
                <a:solidFill>
                  <a:schemeClr val="bg1"/>
                </a:solidFill>
              </a:rPr>
            </a:br>
            <a:r>
              <a:rPr lang="en-IN" sz="3600" b="1" dirty="0">
                <a:solidFill>
                  <a:schemeClr val="bg1"/>
                </a:solidFill>
              </a:rPr>
              <a:t>with Convo</a:t>
            </a:r>
            <a:r>
              <a:rPr lang="en-IN" sz="3600" dirty="0">
                <a:solidFill>
                  <a:schemeClr val="bg1"/>
                </a:solidFill>
              </a:rPr>
              <a:t>lutional Neural Networks</a:t>
            </a:r>
          </a:p>
          <a:p>
            <a:r>
              <a:rPr lang="en-US" sz="3600" dirty="0">
                <a:solidFill>
                  <a:schemeClr val="bg1"/>
                </a:solidFill>
              </a:rPr>
              <a:t>- </a:t>
            </a:r>
            <a:r>
              <a:rPr lang="en-US" sz="3600" dirty="0" err="1">
                <a:solidFill>
                  <a:schemeClr val="bg1"/>
                </a:solidFill>
              </a:rPr>
              <a:t>GluonCV</a:t>
            </a:r>
            <a:r>
              <a:rPr lang="en-US" sz="3600" dirty="0">
                <a:solidFill>
                  <a:schemeClr val="bg1"/>
                </a:solidFill>
              </a:rPr>
              <a:t> original implementation</a:t>
            </a:r>
            <a:endParaRPr lang="en-IN" sz="3600" dirty="0">
              <a:solidFill>
                <a:schemeClr val="bg1"/>
              </a:solidFill>
            </a:endParaRPr>
          </a:p>
        </p:txBody>
      </p:sp>
    </p:spTree>
    <p:extLst>
      <p:ext uri="{BB962C8B-B14F-4D97-AF65-F5344CB8AC3E}">
        <p14:creationId xmlns:p14="http://schemas.microsoft.com/office/powerpoint/2010/main" val="227306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623943" y="1677465"/>
            <a:ext cx="10515600" cy="2852737"/>
          </a:xfrm>
        </p:spPr>
        <p:txBody>
          <a:bodyPr/>
          <a:lstStyle/>
          <a:p>
            <a:r>
              <a:rPr lang="en-US" dirty="0">
                <a:solidFill>
                  <a:schemeClr val="bg1"/>
                </a:solidFill>
              </a:rPr>
              <a:t>7. Conclusion</a:t>
            </a:r>
          </a:p>
        </p:txBody>
      </p:sp>
    </p:spTree>
    <p:extLst>
      <p:ext uri="{BB962C8B-B14F-4D97-AF65-F5344CB8AC3E}">
        <p14:creationId xmlns:p14="http://schemas.microsoft.com/office/powerpoint/2010/main" val="104655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75E605-3BA1-F141-A868-64D2517393F8}"/>
              </a:ext>
            </a:extLst>
          </p:cNvPr>
          <p:cNvSpPr>
            <a:spLocks noGrp="1"/>
          </p:cNvSpPr>
          <p:nvPr>
            <p:ph type="title" idx="4294967295"/>
          </p:nvPr>
        </p:nvSpPr>
        <p:spPr>
          <a:xfrm>
            <a:off x="365760" y="322095"/>
            <a:ext cx="10515600" cy="1325563"/>
          </a:xfrm>
        </p:spPr>
        <p:txBody>
          <a:bodyPr/>
          <a:lstStyle/>
          <a:p>
            <a:r>
              <a:rPr lang="en-US" dirty="0">
                <a:solidFill>
                  <a:schemeClr val="bg1"/>
                </a:solidFill>
              </a:rPr>
              <a:t>7. Conclusion</a:t>
            </a:r>
          </a:p>
        </p:txBody>
      </p:sp>
      <p:sp>
        <p:nvSpPr>
          <p:cNvPr id="5" name="Content Placeholder 4">
            <a:extLst>
              <a:ext uri="{FF2B5EF4-FFF2-40B4-BE49-F238E27FC236}">
                <a16:creationId xmlns:a16="http://schemas.microsoft.com/office/drawing/2014/main" id="{849D8709-DBFA-BA47-8425-D8813C3DED6C}"/>
              </a:ext>
            </a:extLst>
          </p:cNvPr>
          <p:cNvSpPr>
            <a:spLocks noGrp="1"/>
          </p:cNvSpPr>
          <p:nvPr>
            <p:ph idx="4294967295"/>
          </p:nvPr>
        </p:nvSpPr>
        <p:spPr>
          <a:xfrm>
            <a:off x="365760" y="1782595"/>
            <a:ext cx="10515600" cy="4351338"/>
          </a:xfrm>
        </p:spPr>
        <p:txBody>
          <a:bodyPr>
            <a:normAutofit fontScale="92500" lnSpcReduction="20000"/>
          </a:bodyPr>
          <a:lstStyle/>
          <a:p>
            <a:pPr>
              <a:lnSpc>
                <a:spcPct val="150000"/>
              </a:lnSpc>
              <a:spcBef>
                <a:spcPts val="0"/>
              </a:spcBef>
              <a:defRPr/>
            </a:pPr>
            <a:r>
              <a:rPr lang="en-US" dirty="0">
                <a:solidFill>
                  <a:schemeClr val="bg1"/>
                </a:solidFill>
              </a:rPr>
              <a:t>Surveyed tricks to train CNNs to improve model accuracy</a:t>
            </a:r>
          </a:p>
          <a:p>
            <a:pPr>
              <a:lnSpc>
                <a:spcPct val="150000"/>
              </a:lnSpc>
              <a:spcBef>
                <a:spcPts val="0"/>
              </a:spcBef>
              <a:defRPr/>
            </a:pPr>
            <a:r>
              <a:rPr lang="en-US" dirty="0">
                <a:solidFill>
                  <a:schemeClr val="bg1"/>
                </a:solidFill>
              </a:rPr>
              <a:t>Tricks: Minor modifications to the model architecture, data preprocessing, loss function, and learning rate schedule</a:t>
            </a:r>
          </a:p>
          <a:p>
            <a:pPr>
              <a:lnSpc>
                <a:spcPct val="150000"/>
              </a:lnSpc>
              <a:spcBef>
                <a:spcPts val="0"/>
              </a:spcBef>
              <a:defRPr/>
            </a:pPr>
            <a:r>
              <a:rPr lang="en-US" dirty="0">
                <a:solidFill>
                  <a:schemeClr val="bg1"/>
                </a:solidFill>
              </a:rPr>
              <a:t>Empirical results on ResNet-50, Inception-V3 and </a:t>
            </a:r>
            <a:r>
              <a:rPr lang="en-US" dirty="0" err="1">
                <a:solidFill>
                  <a:schemeClr val="bg1"/>
                </a:solidFill>
              </a:rPr>
              <a:t>MobileNet</a:t>
            </a:r>
            <a:r>
              <a:rPr lang="en-US" dirty="0">
                <a:solidFill>
                  <a:schemeClr val="bg1"/>
                </a:solidFill>
              </a:rPr>
              <a:t>: model accuracy improved consistently</a:t>
            </a:r>
          </a:p>
          <a:p>
            <a:pPr>
              <a:lnSpc>
                <a:spcPct val="150000"/>
              </a:lnSpc>
              <a:spcBef>
                <a:spcPts val="0"/>
              </a:spcBef>
              <a:defRPr/>
            </a:pPr>
            <a:r>
              <a:rPr lang="en-US" dirty="0">
                <a:solidFill>
                  <a:schemeClr val="bg1"/>
                </a:solidFill>
              </a:rPr>
              <a:t>Stacking all of them together leads to a significantly higher accuracy</a:t>
            </a:r>
          </a:p>
          <a:p>
            <a:pPr>
              <a:lnSpc>
                <a:spcPct val="150000"/>
              </a:lnSpc>
              <a:spcBef>
                <a:spcPts val="0"/>
              </a:spcBef>
              <a:defRPr/>
            </a:pPr>
            <a:r>
              <a:rPr lang="en-US" dirty="0">
                <a:solidFill>
                  <a:schemeClr val="bg1"/>
                </a:solidFill>
              </a:rPr>
              <a:t>Strong advantages in transfer learning: both object detection and semantic segmentation improved</a:t>
            </a:r>
          </a:p>
          <a:p>
            <a:pPr>
              <a:lnSpc>
                <a:spcPct val="150000"/>
              </a:lnSpc>
            </a:pPr>
            <a:endParaRPr lang="en-US" dirty="0">
              <a:solidFill>
                <a:schemeClr val="bg1"/>
              </a:solidFill>
            </a:endParaRPr>
          </a:p>
        </p:txBody>
      </p:sp>
    </p:spTree>
    <p:extLst>
      <p:ext uri="{BB962C8B-B14F-4D97-AF65-F5344CB8AC3E}">
        <p14:creationId xmlns:p14="http://schemas.microsoft.com/office/powerpoint/2010/main" val="2719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916739-8241-2A43-A7E9-76D8DE4DDCBC}"/>
              </a:ext>
            </a:extLst>
          </p:cNvPr>
          <p:cNvSpPr txBox="1"/>
          <p:nvPr/>
        </p:nvSpPr>
        <p:spPr>
          <a:xfrm>
            <a:off x="5015415" y="3105834"/>
            <a:ext cx="2161169" cy="646331"/>
          </a:xfrm>
          <a:prstGeom prst="rect">
            <a:avLst/>
          </a:prstGeom>
          <a:noFill/>
        </p:spPr>
        <p:txBody>
          <a:bodyPr wrap="none" rtlCol="0">
            <a:spAutoFit/>
          </a:bodyPr>
          <a:lstStyle/>
          <a:p>
            <a:r>
              <a:rPr lang="en-US" sz="3600" dirty="0">
                <a:solidFill>
                  <a:schemeClr val="bg1"/>
                </a:solidFill>
              </a:rPr>
              <a:t>Hands On!</a:t>
            </a:r>
          </a:p>
        </p:txBody>
      </p:sp>
    </p:spTree>
    <p:extLst>
      <p:ext uri="{BB962C8B-B14F-4D97-AF65-F5344CB8AC3E}">
        <p14:creationId xmlns:p14="http://schemas.microsoft.com/office/powerpoint/2010/main" val="71313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8703" y="227284"/>
            <a:ext cx="10515600" cy="1325563"/>
          </a:xfrm>
        </p:spPr>
        <p:txBody>
          <a:bodyPr/>
          <a:lstStyle/>
          <a:p>
            <a:r>
              <a:rPr lang="en-US" sz="3200" dirty="0">
                <a:solidFill>
                  <a:schemeClr val="bg1"/>
                </a:solidFill>
              </a:rPr>
              <a:t>Like </a:t>
            </a:r>
            <a:r>
              <a:rPr lang="en-US" sz="3200" dirty="0" err="1">
                <a:solidFill>
                  <a:schemeClr val="bg1"/>
                </a:solidFill>
              </a:rPr>
              <a:t>GluonCV</a:t>
            </a:r>
            <a:r>
              <a:rPr lang="en-US" sz="3200" dirty="0">
                <a:solidFill>
                  <a:schemeClr val="bg1"/>
                </a:solidFill>
              </a:rPr>
              <a:t>? Go build!</a:t>
            </a:r>
          </a:p>
        </p:txBody>
      </p:sp>
      <p:sp>
        <p:nvSpPr>
          <p:cNvPr id="11" name="https://gluon-cv.mxnet.io">
            <a:extLst>
              <a:ext uri="{FF2B5EF4-FFF2-40B4-BE49-F238E27FC236}">
                <a16:creationId xmlns:a16="http://schemas.microsoft.com/office/drawing/2014/main" id="{99811199-7A37-5043-AEED-C9F20F52310D}"/>
              </a:ext>
            </a:extLst>
          </p:cNvPr>
          <p:cNvSpPr txBox="1"/>
          <p:nvPr/>
        </p:nvSpPr>
        <p:spPr>
          <a:xfrm>
            <a:off x="3908497" y="4793963"/>
            <a:ext cx="5001967" cy="6907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3" tIns="67733" rIns="67733" bIns="67733" anchor="ctr">
            <a:spAutoFit/>
          </a:bodyPr>
          <a:lstStyle>
            <a:lvl1pPr>
              <a:spcBef>
                <a:spcPts val="4200"/>
              </a:spcBef>
              <a:defRPr sz="3200" b="0"/>
            </a:lvl1pPr>
          </a:lstStyle>
          <a:p>
            <a:r>
              <a:rPr sz="3600" dirty="0">
                <a:solidFill>
                  <a:srgbClr val="00B0F0"/>
                </a:solidFill>
                <a:hlinkClick r:id="rId2">
                  <a:extLst>
                    <a:ext uri="{A12FA001-AC4F-418D-AE19-62706E023703}">
                      <ahyp:hlinkClr xmlns:ahyp="http://schemas.microsoft.com/office/drawing/2018/hyperlinkcolor" val="tx"/>
                    </a:ext>
                  </a:extLst>
                </a:hlinkClick>
              </a:rPr>
              <a:t>https://gluon-cv.mxnet.io</a:t>
            </a:r>
            <a:r>
              <a:rPr lang="en-US" sz="3600" dirty="0">
                <a:solidFill>
                  <a:srgbClr val="00B0F0"/>
                </a:solidFill>
              </a:rPr>
              <a:t> </a:t>
            </a:r>
            <a:endParaRPr sz="3600" dirty="0">
              <a:solidFill>
                <a:srgbClr val="00B0F0"/>
              </a:solidFill>
            </a:endParaRPr>
          </a:p>
        </p:txBody>
      </p:sp>
      <p:sp>
        <p:nvSpPr>
          <p:cNvPr id="5" name="Oval 4">
            <a:extLst>
              <a:ext uri="{FF2B5EF4-FFF2-40B4-BE49-F238E27FC236}">
                <a16:creationId xmlns:a16="http://schemas.microsoft.com/office/drawing/2014/main" id="{B25446E5-9355-7441-B9F6-6AC7D1196593}"/>
              </a:ext>
            </a:extLst>
          </p:cNvPr>
          <p:cNvSpPr/>
          <p:nvPr/>
        </p:nvSpPr>
        <p:spPr>
          <a:xfrm>
            <a:off x="1939638" y="1648694"/>
            <a:ext cx="1645920" cy="16459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 name="gluon_s2.png" descr="gluon_s2.png">
            <a:extLst>
              <a:ext uri="{FF2B5EF4-FFF2-40B4-BE49-F238E27FC236}">
                <a16:creationId xmlns:a16="http://schemas.microsoft.com/office/drawing/2014/main" id="{1E18E1BA-4A68-7B4D-B03E-9689278C3D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4146" y="4362116"/>
            <a:ext cx="1524394" cy="1554480"/>
          </a:xfrm>
          <a:prstGeom prst="rect">
            <a:avLst/>
          </a:prstGeom>
          <a:ln w="12700">
            <a:miter lim="400000"/>
          </a:ln>
        </p:spPr>
      </p:pic>
      <p:sp>
        <p:nvSpPr>
          <p:cNvPr id="13" name="Rectangle 12">
            <a:extLst>
              <a:ext uri="{FF2B5EF4-FFF2-40B4-BE49-F238E27FC236}">
                <a16:creationId xmlns:a16="http://schemas.microsoft.com/office/drawing/2014/main" id="{60BCCF3E-A4D5-BE48-8CE1-12C956CAD31D}"/>
              </a:ext>
            </a:extLst>
          </p:cNvPr>
          <p:cNvSpPr/>
          <p:nvPr/>
        </p:nvSpPr>
        <p:spPr>
          <a:xfrm>
            <a:off x="3645023" y="2123019"/>
            <a:ext cx="5995424" cy="584775"/>
          </a:xfrm>
          <a:prstGeom prst="rect">
            <a:avLst/>
          </a:prstGeom>
        </p:spPr>
        <p:txBody>
          <a:bodyPr wrap="none">
            <a:spAutoFit/>
          </a:bodyPr>
          <a:lstStyle/>
          <a:p>
            <a:r>
              <a:rPr lang="en-US" sz="3200" dirty="0">
                <a:solidFill>
                  <a:srgbClr val="00B0F0"/>
                </a:solidFill>
                <a:hlinkClick r:id="rId4">
                  <a:extLst>
                    <a:ext uri="{A12FA001-AC4F-418D-AE19-62706E023703}">
                      <ahyp:hlinkClr xmlns:ahyp="http://schemas.microsoft.com/office/drawing/2018/hyperlinkcolor" val="tx"/>
                    </a:ext>
                  </a:extLst>
                </a:hlinkClick>
              </a:rPr>
              <a:t>https://github.com/dmlc/gluon-cv</a:t>
            </a:r>
            <a:r>
              <a:rPr lang="en-US" sz="3200" dirty="0">
                <a:solidFill>
                  <a:srgbClr val="00B0F0"/>
                </a:solidFill>
              </a:rPr>
              <a:t> </a:t>
            </a:r>
          </a:p>
        </p:txBody>
      </p:sp>
      <p:pic>
        <p:nvPicPr>
          <p:cNvPr id="4" name="Picture 3">
            <a:extLst>
              <a:ext uri="{FF2B5EF4-FFF2-40B4-BE49-F238E27FC236}">
                <a16:creationId xmlns:a16="http://schemas.microsoft.com/office/drawing/2014/main" id="{86596190-8EAC-D341-80F8-0F529F03D21D}"/>
              </a:ext>
            </a:extLst>
          </p:cNvPr>
          <p:cNvPicPr>
            <a:picLocks noChangeAspect="1"/>
          </p:cNvPicPr>
          <p:nvPr/>
        </p:nvPicPr>
        <p:blipFill>
          <a:blip r:embed="rId5"/>
          <a:stretch>
            <a:fillRect/>
          </a:stretch>
        </p:blipFill>
        <p:spPr>
          <a:xfrm>
            <a:off x="1999103" y="1687044"/>
            <a:ext cx="1554480" cy="1554480"/>
          </a:xfrm>
          <a:prstGeom prst="rect">
            <a:avLst/>
          </a:prstGeom>
        </p:spPr>
      </p:pic>
    </p:spTree>
    <p:extLst>
      <p:ext uri="{BB962C8B-B14F-4D97-AF65-F5344CB8AC3E}">
        <p14:creationId xmlns:p14="http://schemas.microsoft.com/office/powerpoint/2010/main" val="349903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A751BCE9-3447-EB48-BB1F-4DF590B84F6F}"/>
              </a:ext>
            </a:extLst>
          </p:cNvPr>
          <p:cNvSpPr txBox="1">
            <a:spLocks/>
          </p:cNvSpPr>
          <p:nvPr/>
        </p:nvSpPr>
        <p:spPr>
          <a:xfrm>
            <a:off x="644562" y="1456072"/>
            <a:ext cx="5181600" cy="4335689"/>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dirty="0">
                <a:solidFill>
                  <a:schemeClr val="bg1"/>
                </a:solidFill>
              </a:rPr>
              <a:t>Unlike architectural advancements, training procedure and refinements - </a:t>
            </a:r>
            <a:r>
              <a:rPr lang="en-US" i="1" dirty="0">
                <a:solidFill>
                  <a:schemeClr val="bg1"/>
                </a:solidFill>
              </a:rPr>
              <a:t>such as changes in loss functions, data preprocessing, optimization methods </a:t>
            </a:r>
            <a:r>
              <a:rPr lang="en-US" dirty="0">
                <a:solidFill>
                  <a:schemeClr val="bg1"/>
                </a:solidFill>
              </a:rPr>
              <a:t>- received relatively less attention. </a:t>
            </a:r>
          </a:p>
          <a:p>
            <a:pPr>
              <a:lnSpc>
                <a:spcPct val="160000"/>
              </a:lnSpc>
            </a:pPr>
            <a:r>
              <a:rPr lang="en-US" dirty="0">
                <a:solidFill>
                  <a:schemeClr val="bg1"/>
                </a:solidFill>
              </a:rPr>
              <a:t>In this paper, a collection of training procedure and model architecture refinements that improve model accuracy will be examined.</a:t>
            </a:r>
          </a:p>
        </p:txBody>
      </p:sp>
      <p:pic>
        <p:nvPicPr>
          <p:cNvPr id="11" name="Content Placeholder 10">
            <a:extLst>
              <a:ext uri="{FF2B5EF4-FFF2-40B4-BE49-F238E27FC236}">
                <a16:creationId xmlns:a16="http://schemas.microsoft.com/office/drawing/2014/main" id="{B8EB0276-E74B-A846-95E0-7F7D9C7A1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38378"/>
            <a:ext cx="5762977" cy="3571075"/>
          </a:xfrm>
          <a:prstGeom prst="rect">
            <a:avLst/>
          </a:prstGeom>
        </p:spPr>
      </p:pic>
      <p:sp>
        <p:nvSpPr>
          <p:cNvPr id="12" name="Oval 11">
            <a:extLst>
              <a:ext uri="{FF2B5EF4-FFF2-40B4-BE49-F238E27FC236}">
                <a16:creationId xmlns:a16="http://schemas.microsoft.com/office/drawing/2014/main" id="{E368002D-8AC9-A24D-8A83-BE62049F05F3}"/>
              </a:ext>
            </a:extLst>
          </p:cNvPr>
          <p:cNvSpPr/>
          <p:nvPr/>
        </p:nvSpPr>
        <p:spPr>
          <a:xfrm>
            <a:off x="9987686" y="2263903"/>
            <a:ext cx="779312" cy="30961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FF020E7-ED5D-CA49-AA02-EE480685E18D}"/>
              </a:ext>
            </a:extLst>
          </p:cNvPr>
          <p:cNvSpPr/>
          <p:nvPr/>
        </p:nvSpPr>
        <p:spPr>
          <a:xfrm flipV="1">
            <a:off x="9987685" y="3617113"/>
            <a:ext cx="779312" cy="35976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233D34B-877F-7843-9FD8-D0878E3602A0}"/>
              </a:ext>
            </a:extLst>
          </p:cNvPr>
          <p:cNvCxnSpPr>
            <a:cxnSpLocks/>
            <a:stCxn id="12" idx="4"/>
            <a:endCxn id="13" idx="4"/>
          </p:cNvCxnSpPr>
          <p:nvPr/>
        </p:nvCxnSpPr>
        <p:spPr>
          <a:xfrm flipH="1">
            <a:off x="10377341" y="2573513"/>
            <a:ext cx="1" cy="1043600"/>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18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1E97E3-6B9E-444B-9E41-40BD51EA1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0386" y="849539"/>
            <a:ext cx="7551228" cy="5158921"/>
          </a:xfrm>
          <a:prstGeom prst="rect">
            <a:avLst/>
          </a:prstGeom>
        </p:spPr>
      </p:pic>
      <p:sp>
        <p:nvSpPr>
          <p:cNvPr id="2" name="Rectangle 1">
            <a:extLst>
              <a:ext uri="{FF2B5EF4-FFF2-40B4-BE49-F238E27FC236}">
                <a16:creationId xmlns:a16="http://schemas.microsoft.com/office/drawing/2014/main" id="{B21CA13E-7C9D-DE4F-B4B2-0B37DF6CCEE0}"/>
              </a:ext>
            </a:extLst>
          </p:cNvPr>
          <p:cNvSpPr/>
          <p:nvPr/>
        </p:nvSpPr>
        <p:spPr>
          <a:xfrm>
            <a:off x="172509" y="92344"/>
            <a:ext cx="3879267" cy="646331"/>
          </a:xfrm>
          <a:prstGeom prst="rect">
            <a:avLst/>
          </a:prstGeom>
        </p:spPr>
        <p:txBody>
          <a:bodyPr wrap="none">
            <a:spAutoFit/>
          </a:bodyPr>
          <a:lstStyle/>
          <a:p>
            <a:r>
              <a:rPr lang="en-US" sz="3600" dirty="0">
                <a:solidFill>
                  <a:schemeClr val="bg1"/>
                </a:solidFill>
              </a:rPr>
              <a:t>Training Procedures</a:t>
            </a:r>
          </a:p>
        </p:txBody>
      </p:sp>
    </p:spTree>
    <p:extLst>
      <p:ext uri="{BB962C8B-B14F-4D97-AF65-F5344CB8AC3E}">
        <p14:creationId xmlns:p14="http://schemas.microsoft.com/office/powerpoint/2010/main" val="275245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A3B08B-83A0-F645-ACF3-50DA43937DC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2.1 Baseline Training Procedure</a:t>
            </a:r>
            <a:endParaRPr lang="en-US" dirty="0">
              <a:solidFill>
                <a:schemeClr val="bg1"/>
              </a:solidFill>
            </a:endParaRPr>
          </a:p>
        </p:txBody>
      </p:sp>
      <p:sp>
        <p:nvSpPr>
          <p:cNvPr id="5" name="Content Placeholder 2">
            <a:extLst>
              <a:ext uri="{FF2B5EF4-FFF2-40B4-BE49-F238E27FC236}">
                <a16:creationId xmlns:a16="http://schemas.microsoft.com/office/drawing/2014/main" id="{AFF129B8-9F20-1547-AC3F-A16CC1EFDF25}"/>
              </a:ext>
            </a:extLst>
          </p:cNvPr>
          <p:cNvSpPr txBox="1">
            <a:spLocks/>
          </p:cNvSpPr>
          <p:nvPr/>
        </p:nvSpPr>
        <p:spPr>
          <a:xfrm>
            <a:off x="838200" y="1825625"/>
            <a:ext cx="10515600"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Baseline architecture: ResNet-50</a:t>
            </a:r>
          </a:p>
          <a:p>
            <a:r>
              <a:rPr lang="en-US">
                <a:solidFill>
                  <a:schemeClr val="bg1"/>
                </a:solidFill>
              </a:rPr>
              <a:t>Preprocessing pipeline</a:t>
            </a:r>
          </a:p>
          <a:p>
            <a:pPr marL="914400" lvl="1" indent="-457200">
              <a:buFont typeface="+mj-lt"/>
              <a:buAutoNum type="arabicPeriod"/>
            </a:pPr>
            <a:r>
              <a:rPr lang="en-US">
                <a:solidFill>
                  <a:schemeClr val="bg1"/>
                </a:solidFill>
              </a:rPr>
              <a:t>Randomly sample an image and decode it into 32-bit floating point raw pixel values in [0, 255].</a:t>
            </a:r>
          </a:p>
          <a:p>
            <a:pPr marL="914400" lvl="1" indent="-457200">
              <a:buFont typeface="+mj-lt"/>
              <a:buAutoNum type="arabicPeriod"/>
            </a:pPr>
            <a:r>
              <a:rPr lang="en-US">
                <a:solidFill>
                  <a:schemeClr val="bg1"/>
                </a:solidFill>
              </a:rPr>
              <a:t>Randomly crop a rectangular region whose aspect ratio is randomly sampled in [3/4, 4/3] and area randomly sampled in [8%, 100%], then resize the cropped region into a 224-by-224 square image.</a:t>
            </a:r>
          </a:p>
          <a:p>
            <a:pPr marL="914400" lvl="1" indent="-457200">
              <a:buFont typeface="+mj-lt"/>
              <a:buAutoNum type="arabicPeriod"/>
            </a:pPr>
            <a:r>
              <a:rPr lang="en-US">
                <a:solidFill>
                  <a:schemeClr val="bg1"/>
                </a:solidFill>
              </a:rPr>
              <a:t>Flip horizontally with 0.5 probability.</a:t>
            </a:r>
          </a:p>
          <a:p>
            <a:pPr marL="914400" lvl="1" indent="-457200">
              <a:buFont typeface="+mj-lt"/>
              <a:buAutoNum type="arabicPeriod"/>
            </a:pPr>
            <a:r>
              <a:rPr lang="en-US">
                <a:solidFill>
                  <a:schemeClr val="bg1"/>
                </a:solidFill>
              </a:rPr>
              <a:t>Scale hue, saturation, and brightness with coefficients uniformly drawn from [0.6, 1.4].</a:t>
            </a:r>
          </a:p>
          <a:p>
            <a:pPr marL="914400" lvl="1" indent="-457200">
              <a:buFont typeface="+mj-lt"/>
              <a:buAutoNum type="arabicPeriod"/>
            </a:pPr>
            <a:r>
              <a:rPr lang="en-US">
                <a:solidFill>
                  <a:schemeClr val="bg1"/>
                </a:solidFill>
              </a:rPr>
              <a:t>Add PCA noise with a coefficient sampled from a normal distribution N(0, 0.1).</a:t>
            </a:r>
          </a:p>
          <a:p>
            <a:pPr marL="914400" lvl="1" indent="-457200">
              <a:buFont typeface="+mj-lt"/>
              <a:buAutoNum type="arabicPeriod"/>
            </a:pPr>
            <a:r>
              <a:rPr lang="en-US">
                <a:solidFill>
                  <a:schemeClr val="bg1"/>
                </a:solidFill>
              </a:rPr>
              <a:t>Normalize RGB channels by subtracting 123.68, 116.779, 103.939 and dividing by 58.393, 57.12, 57.375, respectively.</a:t>
            </a:r>
            <a:endParaRPr lang="en-US" dirty="0">
              <a:solidFill>
                <a:schemeClr val="bg1"/>
              </a:solidFill>
            </a:endParaRPr>
          </a:p>
        </p:txBody>
      </p:sp>
    </p:spTree>
    <p:extLst>
      <p:ext uri="{BB962C8B-B14F-4D97-AF65-F5344CB8AC3E}">
        <p14:creationId xmlns:p14="http://schemas.microsoft.com/office/powerpoint/2010/main" val="22239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819D23-934C-A340-8478-78944AED780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2.1 Baseline Training Procedure</a:t>
            </a:r>
          </a:p>
        </p:txBody>
      </p:sp>
      <p:sp>
        <p:nvSpPr>
          <p:cNvPr id="7" name="Content Placeholder 2">
            <a:extLst>
              <a:ext uri="{FF2B5EF4-FFF2-40B4-BE49-F238E27FC236}">
                <a16:creationId xmlns:a16="http://schemas.microsoft.com/office/drawing/2014/main" id="{37D16B49-BE29-BD49-8105-B82AE4796F55}"/>
              </a:ext>
            </a:extLst>
          </p:cNvPr>
          <p:cNvSpPr txBox="1">
            <a:spLocks/>
          </p:cNvSpPr>
          <p:nvPr/>
        </p:nvSpPr>
        <p:spPr>
          <a:xfrm>
            <a:off x="838200" y="1825625"/>
            <a:ext cx="10515600"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solidFill>
                  <a:schemeClr val="bg1"/>
                </a:solidFill>
              </a:rPr>
              <a:t>Weights initialization: Xavier algorithm</a:t>
            </a:r>
          </a:p>
          <a:p>
            <a:pPr>
              <a:lnSpc>
                <a:spcPct val="150000"/>
              </a:lnSpc>
            </a:pPr>
            <a:r>
              <a:rPr lang="en-US">
                <a:solidFill>
                  <a:schemeClr val="bg1"/>
                </a:solidFill>
              </a:rPr>
              <a:t>Bias initialization: all zeros</a:t>
            </a:r>
          </a:p>
          <a:p>
            <a:pPr>
              <a:lnSpc>
                <a:spcPct val="150000"/>
              </a:lnSpc>
            </a:pPr>
            <a:r>
              <a:rPr lang="en-US">
                <a:solidFill>
                  <a:schemeClr val="bg1"/>
                </a:solidFill>
              </a:rPr>
              <a:t>Batch Normalization layers: (</a:t>
            </a:r>
            <a:r>
              <a:rPr lang="el-GR">
                <a:solidFill>
                  <a:schemeClr val="bg1"/>
                </a:solidFill>
              </a:rPr>
              <a:t>γ</a:t>
            </a:r>
            <a:r>
              <a:rPr lang="en-US">
                <a:solidFill>
                  <a:schemeClr val="bg1"/>
                </a:solidFill>
              </a:rPr>
              <a:t>, </a:t>
            </a:r>
            <a:r>
              <a:rPr lang="el-GR">
                <a:solidFill>
                  <a:schemeClr val="bg1"/>
                </a:solidFill>
              </a:rPr>
              <a:t>β</a:t>
            </a:r>
            <a:r>
              <a:rPr lang="en-US">
                <a:solidFill>
                  <a:schemeClr val="bg1"/>
                </a:solidFill>
              </a:rPr>
              <a:t>) = (1, 0)</a:t>
            </a:r>
          </a:p>
          <a:p>
            <a:pPr>
              <a:lnSpc>
                <a:spcPct val="150000"/>
              </a:lnSpc>
            </a:pPr>
            <a:r>
              <a:rPr lang="en-US">
                <a:solidFill>
                  <a:schemeClr val="bg1"/>
                </a:solidFill>
              </a:rPr>
              <a:t>Optimizer: Nesterov Accelerated Gradient (NAG)</a:t>
            </a:r>
          </a:p>
          <a:p>
            <a:pPr>
              <a:lnSpc>
                <a:spcPct val="150000"/>
              </a:lnSpc>
            </a:pPr>
            <a:r>
              <a:rPr lang="en-US">
                <a:solidFill>
                  <a:schemeClr val="bg1"/>
                </a:solidFill>
              </a:rPr>
              <a:t>Each model trained for 120 epochs, 8 V100 GPUs, batch size of 256. </a:t>
            </a:r>
          </a:p>
          <a:p>
            <a:pPr>
              <a:lnSpc>
                <a:spcPct val="150000"/>
              </a:lnSpc>
            </a:pPr>
            <a:r>
              <a:rPr lang="en-US">
                <a:solidFill>
                  <a:schemeClr val="bg1"/>
                </a:solidFill>
              </a:rPr>
              <a:t>Learning rate: initialized to 0.1, divided by 10 at the 30th, 60th, and 90th epochs.</a:t>
            </a:r>
            <a:endParaRPr lang="en-US" dirty="0">
              <a:solidFill>
                <a:schemeClr val="bg1"/>
              </a:solidFill>
            </a:endParaRPr>
          </a:p>
        </p:txBody>
      </p:sp>
    </p:spTree>
    <p:extLst>
      <p:ext uri="{BB962C8B-B14F-4D97-AF65-F5344CB8AC3E}">
        <p14:creationId xmlns:p14="http://schemas.microsoft.com/office/powerpoint/2010/main" val="404165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F9833F-FF20-2F47-AAB9-45CB0C5FCD0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2.2 Experiment Results</a:t>
            </a:r>
            <a:endParaRPr lang="en-US" dirty="0">
              <a:solidFill>
                <a:schemeClr val="bg1"/>
              </a:solidFill>
            </a:endParaRPr>
          </a:p>
        </p:txBody>
      </p:sp>
      <p:pic>
        <p:nvPicPr>
          <p:cNvPr id="5" name="Content Placeholder 4">
            <a:extLst>
              <a:ext uri="{FF2B5EF4-FFF2-40B4-BE49-F238E27FC236}">
                <a16:creationId xmlns:a16="http://schemas.microsoft.com/office/drawing/2014/main" id="{9482DF88-A5CE-4C4D-A32B-1EFD7EE70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400" y="2058194"/>
            <a:ext cx="7823200" cy="3886200"/>
          </a:xfrm>
          <a:prstGeom prst="rect">
            <a:avLst/>
          </a:prstGeom>
        </p:spPr>
      </p:pic>
    </p:spTree>
    <p:extLst>
      <p:ext uri="{BB962C8B-B14F-4D97-AF65-F5344CB8AC3E}">
        <p14:creationId xmlns:p14="http://schemas.microsoft.com/office/powerpoint/2010/main" val="180665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838200" y="1214886"/>
            <a:ext cx="10515600" cy="2852737"/>
          </a:xfrm>
        </p:spPr>
        <p:txBody>
          <a:bodyPr/>
          <a:lstStyle/>
          <a:p>
            <a:r>
              <a:rPr lang="en-US" dirty="0">
                <a:solidFill>
                  <a:schemeClr val="bg1"/>
                </a:solidFill>
              </a:rPr>
              <a:t>3. Efficient Training using </a:t>
            </a:r>
            <a:r>
              <a:rPr lang="en-US" dirty="0" err="1">
                <a:solidFill>
                  <a:schemeClr val="bg1"/>
                </a:solidFill>
              </a:rPr>
              <a:t>GluonCV</a:t>
            </a:r>
            <a:endParaRPr lang="en-US" dirty="0">
              <a:solidFill>
                <a:schemeClr val="bg1"/>
              </a:solidFill>
            </a:endParaRPr>
          </a:p>
        </p:txBody>
      </p:sp>
    </p:spTree>
    <p:extLst>
      <p:ext uri="{BB962C8B-B14F-4D97-AF65-F5344CB8AC3E}">
        <p14:creationId xmlns:p14="http://schemas.microsoft.com/office/powerpoint/2010/main" val="255962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{A5E580B3-DA87-AF4D-9FC2-A5230D28CA47}tf16401378</Template>
  <TotalTime>21875</TotalTime>
  <Words>1953</Words>
  <Application>Microsoft Macintosh PowerPoint</Application>
  <PresentationFormat>Widescreen</PresentationFormat>
  <Paragraphs>287</Paragraphs>
  <Slides>33</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Amazon Ember</vt:lpstr>
      <vt:lpstr>Amazon Ember Regular</vt:lpstr>
      <vt:lpstr>Arial</vt:lpstr>
      <vt:lpstr>Calibri</vt:lpstr>
      <vt:lpstr>Calibri Light</vt:lpstr>
      <vt:lpstr>Wingdings</vt:lpstr>
      <vt:lpstr>Office Theme</vt:lpstr>
      <vt:lpstr>Image Classification using GluonCV</vt:lpstr>
      <vt:lpstr>Image Classification</vt:lpstr>
      <vt:lpstr>PowerPoint Presentation</vt:lpstr>
      <vt:lpstr>PowerPoint Presentation</vt:lpstr>
      <vt:lpstr>PowerPoint Presentation</vt:lpstr>
      <vt:lpstr>PowerPoint Presentation</vt:lpstr>
      <vt:lpstr>PowerPoint Presentation</vt:lpstr>
      <vt:lpstr>PowerPoint Presentation</vt:lpstr>
      <vt:lpstr>3. Efficient Training using GluonCV</vt:lpstr>
      <vt:lpstr>3.1 Large-batch Training</vt:lpstr>
      <vt:lpstr>3.1 Large-batch Training Linear scaling learning rate</vt:lpstr>
      <vt:lpstr>Learning rate warmup</vt:lpstr>
      <vt:lpstr>Zero gamma</vt:lpstr>
      <vt:lpstr>No bias decay</vt:lpstr>
      <vt:lpstr>3.2 Low-precision Training</vt:lpstr>
      <vt:lpstr>3.3 Experimental Results</vt:lpstr>
      <vt:lpstr>4. Model Tweaks in GluonCV</vt:lpstr>
      <vt:lpstr>4. Model Tweaks</vt:lpstr>
      <vt:lpstr>4.3 Experimental Results</vt:lpstr>
      <vt:lpstr>5. Training Refinements in GluonCV</vt:lpstr>
      <vt:lpstr>5.1 Cosine Learning Rate Decay</vt:lpstr>
      <vt:lpstr>5.1 Cosine Learning Rate Decay</vt:lpstr>
      <vt:lpstr>5.2 Label Smoothing</vt:lpstr>
      <vt:lpstr>5.3 Knowledge Distillation</vt:lpstr>
      <vt:lpstr>5.3 Knowledge Distillation</vt:lpstr>
      <vt:lpstr>5.4 Mix-Up</vt:lpstr>
      <vt:lpstr>5.5 Experimental Results</vt:lpstr>
      <vt:lpstr>6. Transfer Learning</vt:lpstr>
      <vt:lpstr>6. Transfer Learning</vt:lpstr>
      <vt:lpstr>7. Conclusion</vt:lpstr>
      <vt:lpstr>7. Conclusion</vt:lpstr>
      <vt:lpstr>PowerPoint Presentation</vt:lpstr>
      <vt:lpstr>Like GluonCV? Go build!</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Sukwon</dc:creator>
  <cp:lastModifiedBy>Microsoft Office User</cp:lastModifiedBy>
  <cp:revision>249</cp:revision>
  <dcterms:created xsi:type="dcterms:W3CDTF">2018-05-23T17:43:54Z</dcterms:created>
  <dcterms:modified xsi:type="dcterms:W3CDTF">2019-10-21T23:13:12Z</dcterms:modified>
</cp:coreProperties>
</file>